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7" r:id="rId5"/>
    <p:sldId id="273" r:id="rId6"/>
    <p:sldId id="274" r:id="rId7"/>
    <p:sldId id="275" r:id="rId8"/>
    <p:sldId id="279" r:id="rId9"/>
    <p:sldId id="280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7477" autoAdjust="0"/>
  </p:normalViewPr>
  <p:slideViewPr>
    <p:cSldViewPr snapToGrid="0">
      <p:cViewPr varScale="1">
        <p:scale>
          <a:sx n="63" d="100"/>
          <a:sy n="63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566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3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76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7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0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48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656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81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86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42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14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4FBD-A7A8-4325-8F1C-5D18501F009E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3075-AAC8-4790-AFF4-F08699794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1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b="1" dirty="0"/>
              <a:t>Акредитація освітніх програм:</a:t>
            </a:r>
            <a:br>
              <a:rPr lang="uk-UA" b="1" dirty="0"/>
            </a:br>
            <a:r>
              <a:rPr lang="uk-UA" b="1" dirty="0"/>
              <a:t>нова парадигма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2500312" y="3602038"/>
            <a:ext cx="6972300" cy="289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Михайло Винницький </a:t>
            </a:r>
            <a:r>
              <a:rPr lang="en-US" sz="2400" dirty="0">
                <a:solidFill>
                  <a:schemeClr val="tx1"/>
                </a:solidFill>
              </a:rPr>
              <a:t>PhD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</a:rPr>
              <a:t>Керівник секретаріату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</a:rPr>
              <a:t>Національного агентства із забезпечення якості вищої освіти</a:t>
            </a:r>
          </a:p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r>
              <a:rPr lang="uk-UA" sz="2000" dirty="0">
                <a:solidFill>
                  <a:schemeClr val="tx1"/>
                </a:solidFill>
              </a:rPr>
              <a:t>НТУ «КПІ» 04.11.2019</a:t>
            </a:r>
          </a:p>
        </p:txBody>
      </p:sp>
    </p:spTree>
    <p:extLst>
      <p:ext uri="{BB962C8B-B14F-4D97-AF65-F5344CB8AC3E}">
        <p14:creationId xmlns:p14="http://schemas.microsoft.com/office/powerpoint/2010/main" val="352617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F15E-B7E1-4269-8197-871A14AC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uk-UA" b="1" dirty="0"/>
              <a:t>Критерії Акредитації (з Положення):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7451-8FD3-4AB8-9B45-D01B6E27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158240"/>
            <a:ext cx="11353800" cy="5928360"/>
          </a:xfrm>
        </p:spPr>
        <p:txBody>
          <a:bodyPr>
            <a:normAutofit fontScale="92500"/>
          </a:bodyPr>
          <a:lstStyle/>
          <a:p>
            <a:r>
              <a:rPr lang="uk-UA" sz="2400" b="1" dirty="0"/>
              <a:t>Критерій 10. </a:t>
            </a:r>
            <a:r>
              <a:rPr lang="uk-UA" sz="2400" dirty="0"/>
              <a:t>Навчання через дослідження (зостосовується лише для програм </a:t>
            </a:r>
            <a:r>
              <a:rPr lang="en-US" sz="2400" dirty="0"/>
              <a:t>PhD </a:t>
            </a:r>
            <a:r>
              <a:rPr lang="uk-UA" sz="2400" dirty="0"/>
              <a:t>рівня)</a:t>
            </a:r>
          </a:p>
          <a:p>
            <a:r>
              <a:rPr lang="uk-UA" sz="2400" dirty="0"/>
              <a:t>10.1 Зміст освітньо-наукової програми відповідає науковим інтересам аспірантів (ад’юнктів) і забезпечує їх повноцінну підготовку до дослідницької та викладацької діяльності у закладах вищої освіти за спеціальністю та/або галуззю.</a:t>
            </a:r>
          </a:p>
          <a:p>
            <a:r>
              <a:rPr lang="uk-UA" sz="2400" dirty="0"/>
              <a:t>10.2 Наукова діяльність аспірантів відповідає напрямові досліджень наукових керівників.</a:t>
            </a:r>
          </a:p>
          <a:p>
            <a:r>
              <a:rPr lang="uk-UA" sz="2400" dirty="0"/>
              <a:t>10.3 Заклад вищої освіти організаційно та матеріально забезпечує в межах освітньо-наукової програми можливості для проведення і апробації результатів</a:t>
            </a:r>
            <a:r>
              <a:rPr lang="en-US" sz="2400" dirty="0"/>
              <a:t> </a:t>
            </a:r>
            <a:r>
              <a:rPr lang="uk-UA" sz="2400" dirty="0"/>
              <a:t>наукових досліджень відповідно до тематики аспірантів (проведення регулярних конференцій, семінарів, колоквіумів, доступ до використання лабораторій, обладнання тощо).</a:t>
            </a:r>
          </a:p>
          <a:p>
            <a:r>
              <a:rPr lang="uk-UA" sz="2400" dirty="0"/>
              <a:t>10.4 Заклад забезпечує можливості для введення аспірантів в міжнародну</a:t>
            </a:r>
            <a:r>
              <a:rPr lang="en-US" sz="2400" dirty="0"/>
              <a:t> </a:t>
            </a:r>
            <a:r>
              <a:rPr lang="uk-UA" sz="2400" dirty="0"/>
              <a:t>академічну спільноту за спеціальністю та/або галуззю, зокрема через виступи на конференціях, публікації, участь у спільних дослідницьких проектах тощо.</a:t>
            </a:r>
          </a:p>
          <a:p>
            <a:r>
              <a:rPr lang="ru-RU" sz="2400" dirty="0"/>
              <a:t>10.5 Існує практика участі наукових керівників аспірантів у дослідницьких проектах, результати яких регулярно публікуються та/або практично впроваджуються.</a:t>
            </a:r>
            <a:endParaRPr lang="uk-UA" sz="2400" dirty="0"/>
          </a:p>
          <a:p>
            <a:r>
              <a:rPr lang="uk-UA" sz="2400" dirty="0"/>
              <a:t>10.6 У межах освітньої програми функціонують та не порушуються практики дотримання академічної доброчесності науковими керівниками та аспірантами (ад’юнктами).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6905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FB616A-0834-4F85-9D3A-72A41A88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82978-3EF8-484D-BE7C-F65FC0C1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787" y="-259080"/>
            <a:ext cx="13387307" cy="75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5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FB616A-0834-4F85-9D3A-72A41A88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7C052-6BB4-4D12-9E83-9435122C2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600" y="-320040"/>
            <a:ext cx="14069200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7D17-8A98-4085-AB4E-F5F410A6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uk-UA" b="1" dirty="0"/>
              <a:t>Що таке «якісна» вища освіта? </a:t>
            </a:r>
            <a:r>
              <a:rPr lang="uk-UA" sz="2800" b="1" dirty="0"/>
              <a:t>(варіанти):</a:t>
            </a:r>
            <a:endParaRPr lang="uk-U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4BAA-6A35-459D-871D-AEF6C20C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551688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Та, яка «вища» - складна, престижна, визнана…</a:t>
            </a:r>
          </a:p>
          <a:p>
            <a:pPr lvl="1">
              <a:lnSpc>
                <a:spcPct val="120000"/>
              </a:lnSpc>
            </a:pPr>
            <a:r>
              <a:rPr lang="uk-UA" dirty="0"/>
              <a:t>Показник: місце в міжнародних і національних репутаційних рейтингах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Та, яка забезпечує передові знання (науковий прогрес)</a:t>
            </a:r>
          </a:p>
          <a:p>
            <a:pPr lvl="1">
              <a:lnSpc>
                <a:spcPct val="120000"/>
              </a:lnSpc>
            </a:pPr>
            <a:r>
              <a:rPr lang="uk-UA" dirty="0"/>
              <a:t>Показник: кількість викладачів, яких дослідження цитуються іншими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Та, яка максимально ефективно готує до ринку праці</a:t>
            </a:r>
          </a:p>
          <a:p>
            <a:pPr lvl="1">
              <a:lnSpc>
                <a:spcPct val="120000"/>
              </a:lnSpc>
            </a:pPr>
            <a:r>
              <a:rPr lang="uk-UA" dirty="0"/>
              <a:t>Показник: кількість випускників, що працюють за спеціальністю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Та, яка дає максимальний економічний ефект</a:t>
            </a:r>
          </a:p>
          <a:p>
            <a:pPr lvl="1">
              <a:lnSpc>
                <a:spcPct val="120000"/>
              </a:lnSpc>
            </a:pPr>
            <a:r>
              <a:rPr lang="uk-UA" dirty="0"/>
              <a:t>Показники: ВВП на душу населення, період окупності інвестиції в підготовку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Та, яка відповідає заявленим цілям… (</a:t>
            </a:r>
            <a:r>
              <a:rPr lang="en-US" dirty="0"/>
              <a:t>fitness to purpose)</a:t>
            </a:r>
          </a:p>
          <a:p>
            <a:pPr lvl="1">
              <a:lnSpc>
                <a:spcPct val="120000"/>
              </a:lnSpc>
            </a:pPr>
            <a:r>
              <a:rPr lang="uk-UA" dirty="0"/>
              <a:t>Показники: комплексні, оцінюються широким колом стейкхолдерів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70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F15E-B7E1-4269-8197-871A14AC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uk-UA" b="1" dirty="0"/>
              <a:t>Критерії Акредитації (з Положення):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7451-8FD3-4AB8-9B45-D01B6E27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032"/>
            <a:ext cx="10515600" cy="4835843"/>
          </a:xfrm>
        </p:spPr>
        <p:txBody>
          <a:bodyPr/>
          <a:lstStyle/>
          <a:p>
            <a:r>
              <a:rPr lang="uk-UA" b="1" dirty="0"/>
              <a:t>Критерій 1</a:t>
            </a:r>
            <a:r>
              <a:rPr lang="uk-UA" dirty="0"/>
              <a:t>. Проектування та цілі освітньої програми </a:t>
            </a:r>
          </a:p>
          <a:p>
            <a:r>
              <a:rPr lang="uk-UA" dirty="0"/>
              <a:t>1.1. Освітня програма має чітко сформульовані цілі, які відповідають місії та стратегії закладу вищої освіти</a:t>
            </a:r>
          </a:p>
          <a:p>
            <a:r>
              <a:rPr lang="uk-UA" dirty="0"/>
              <a:t>1.2. Цілі освітньої програми визначаються з урахуванням позицій та потреб заінтересованих сторін (стейкхолдерів)</a:t>
            </a:r>
          </a:p>
          <a:p>
            <a:r>
              <a:rPr lang="uk-UA" dirty="0"/>
              <a:t>1.3. Цілі освітньої програми визначаються з урахуванням тенденцій розвитку спеціальності, ринку праці, галузевого та регіонального контексту, а також досвіду аналогічних вітчизняних та іноземних освітніх програм</a:t>
            </a:r>
          </a:p>
        </p:txBody>
      </p:sp>
    </p:spTree>
    <p:extLst>
      <p:ext uri="{BB962C8B-B14F-4D97-AF65-F5344CB8AC3E}">
        <p14:creationId xmlns:p14="http://schemas.microsoft.com/office/powerpoint/2010/main" val="399990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8445D-C85A-4646-9A65-3412C3F9B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BA2824B-DB88-4115-B7ED-4085885F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744D5-458F-43C4-9A15-0FBB9169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254" y="-311404"/>
            <a:ext cx="12748854" cy="71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067787-8525-4588-8B25-80D9276CD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68" t="18743" r="19817" b="5732"/>
          <a:stretch/>
        </p:blipFill>
        <p:spPr>
          <a:xfrm>
            <a:off x="838201" y="914400"/>
            <a:ext cx="10207310" cy="5944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8DA80-A69C-45FB-ACAE-6BD28C89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uk-UA" b="1" dirty="0"/>
              <a:t>Процедура акредитації змінюється:</a:t>
            </a:r>
          </a:p>
        </p:txBody>
      </p:sp>
    </p:spTree>
    <p:extLst>
      <p:ext uri="{BB962C8B-B14F-4D97-AF65-F5344CB8AC3E}">
        <p14:creationId xmlns:p14="http://schemas.microsoft.com/office/powerpoint/2010/main" val="404363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D3F5-336E-485C-AC6B-FA0710D7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uk-UA" b="1" dirty="0"/>
              <a:t>Процедура акредитації змінюється: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B3943-9BE2-4130-8B25-8B202E1C9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106B1-BA2C-46AC-BD68-86E72D33B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0" t="17095" r="23000" b="5303"/>
          <a:stretch/>
        </p:blipFill>
        <p:spPr>
          <a:xfrm>
            <a:off x="1569720" y="1092085"/>
            <a:ext cx="9052560" cy="57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1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789F-4C03-459E-8454-69359B91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uk-UA" b="1" dirty="0"/>
              <a:t>Процедура акредитації змінюється: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BAA8-043D-47A3-8783-01180AA2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9814C-BE1F-4A0B-9320-745E933EC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5" t="15761" r="21625" b="5303"/>
          <a:stretch/>
        </p:blipFill>
        <p:spPr>
          <a:xfrm>
            <a:off x="1562100" y="1046723"/>
            <a:ext cx="9067800" cy="58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8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F15E-B7E1-4269-8197-871A14AC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uk-UA" b="1" dirty="0"/>
              <a:t>Критерії Акредитації (з Положення):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7451-8FD3-4AB8-9B45-D01B6E27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5151755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Критерій 2</a:t>
            </a:r>
            <a:r>
              <a:rPr lang="uk-UA" dirty="0"/>
              <a:t>. Структура та зміст освітньої програми</a:t>
            </a:r>
          </a:p>
          <a:p>
            <a:r>
              <a:rPr lang="uk-UA" dirty="0"/>
              <a:t>2.1. Обсяг освітньої програми та окремих освітніх компонентів (у кредитах ЄКТС) відповідає вимогам законодавства щодо навчального навантаження для відповідного рівня вищої освіти та відповідного стандарту вищої освіти (за наявності)</a:t>
            </a:r>
          </a:p>
          <a:p>
            <a:r>
              <a:rPr lang="uk-UA" dirty="0"/>
              <a:t>2.2. Освітня програма забезпечує набуття здобувачами вищої освіти загальних та спеціальних (фахових, предметних) компетентностей, визначених відповідним стандартом вищої освіти (за наявності), а за відсутності стандарту вищої освіти за відповідним рівнем вищої освіти та спеціальністю – компетентностей, визначених Національною рамкою кваліфікацій для відповідного кваліфікаційного рівня.</a:t>
            </a:r>
          </a:p>
          <a:p>
            <a:r>
              <a:rPr lang="uk-UA" dirty="0"/>
              <a:t>2.3. Зміст освітньої програми має чітку структуру; освітні компоненти, включені до освітньої програми, складають логічну взаємопов’язану систему та в сукупності дозволяють досягти заявлених цілей та програмних результатів навчання.</a:t>
            </a:r>
          </a:p>
          <a:p>
            <a:r>
              <a:rPr lang="uk-UA" dirty="0"/>
              <a:t>2.4. Чітко визначена роль кожного освітнього компонента у досягненні програмних результатів навчання. Відсутнє дублювання змісту різних освітніх компонентів освітньої програми.</a:t>
            </a:r>
          </a:p>
          <a:p>
            <a:r>
              <a:rPr lang="uk-UA" dirty="0"/>
              <a:t>2.5. Зміст освітньої програми відповідає предметній області визначеної для неї спеціальності (спеціальностям, якщо освітня програма є міждисциплінарною) </a:t>
            </a:r>
          </a:p>
        </p:txBody>
      </p:sp>
    </p:spTree>
    <p:extLst>
      <p:ext uri="{BB962C8B-B14F-4D97-AF65-F5344CB8AC3E}">
        <p14:creationId xmlns:p14="http://schemas.microsoft.com/office/powerpoint/2010/main" val="300776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F15E-B7E1-4269-8197-871A14AC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uk-UA" b="1" dirty="0"/>
              <a:t>Критерії Акредитації (з Положення):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7451-8FD3-4AB8-9B45-D01B6E27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551688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Критерій 2</a:t>
            </a:r>
            <a:r>
              <a:rPr lang="uk-UA" dirty="0"/>
              <a:t>. (продовження):</a:t>
            </a:r>
          </a:p>
          <a:p>
            <a:r>
              <a:rPr lang="uk-UA" dirty="0"/>
              <a:t>2.6. Структура освітньої програми передбачає можливість для формування індивідуальної освітньої траєкторії, зокрема через індивідуальний вибір здобувачами вищої освіти навчальних дисциплін у обсязі, передбаченому законодавством.</a:t>
            </a:r>
          </a:p>
          <a:p>
            <a:r>
              <a:rPr lang="uk-UA" dirty="0"/>
              <a:t>2.7. Освітня програма та навчальний план передбачають практичну підготовку здобувачів вищої освіти, яка дозволяє здобути компетентності, необхідні для подальшої професійної діяльності</a:t>
            </a:r>
          </a:p>
          <a:p>
            <a:r>
              <a:rPr lang="uk-UA" dirty="0"/>
              <a:t>2.8. Освітня програма передбачає набуття здобувачами вищої освіти соціальних навичок (</a:t>
            </a:r>
            <a:r>
              <a:rPr lang="en-US" dirty="0"/>
              <a:t>soft skills</a:t>
            </a:r>
            <a:r>
              <a:rPr lang="uk-UA" dirty="0"/>
              <a:t>), що відповідають заявленим цілям.</a:t>
            </a:r>
          </a:p>
          <a:p>
            <a:r>
              <a:rPr lang="uk-UA" dirty="0"/>
              <a:t>2.9. Зміст освітньої програми ураховує вимоги відповідного професійного стандарту (за наявності).</a:t>
            </a:r>
          </a:p>
          <a:p>
            <a:r>
              <a:rPr lang="uk-UA" dirty="0"/>
              <a:t>2.10. Обсяг освітньої програми та окремих освітніх компонентів (у кредитах Європейської кредитної трансферно-накопичувальної системи) реалістично відбиває фактичне навантаження здобувачів, є відповідним для досягнення цілей та програмних результатів навчання.</a:t>
            </a:r>
          </a:p>
          <a:p>
            <a:r>
              <a:rPr lang="uk-UA" dirty="0"/>
              <a:t>2.11. У разі здійснення підготовки здобувачів вищої освіти за дуальною формою освіти структура освітньої програми та навчальний план узгоджені із завданнями та особливостями цієї форми здобуття освіти</a:t>
            </a:r>
          </a:p>
        </p:txBody>
      </p:sp>
    </p:spTree>
    <p:extLst>
      <p:ext uri="{BB962C8B-B14F-4D97-AF65-F5344CB8AC3E}">
        <p14:creationId xmlns:p14="http://schemas.microsoft.com/office/powerpoint/2010/main" val="336522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13131</TotalTime>
  <Words>635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Акредитація освітніх програм: нова парадигма</vt:lpstr>
      <vt:lpstr>Що таке «якісна» вища освіта? (варіанти):</vt:lpstr>
      <vt:lpstr>Критерії Акредитації (з Положення):</vt:lpstr>
      <vt:lpstr>PowerPoint Presentation</vt:lpstr>
      <vt:lpstr>Процедура акредитації змінюється:</vt:lpstr>
      <vt:lpstr>Процедура акредитації змінюється:</vt:lpstr>
      <vt:lpstr>Процедура акредитації змінюється:</vt:lpstr>
      <vt:lpstr>Критерії Акредитації (з Положення):</vt:lpstr>
      <vt:lpstr>Критерії Акредитації (з Положення):</vt:lpstr>
      <vt:lpstr>Критерії Акредитації (з Положення):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Порядку присудження наукових ступенів</dc:title>
  <dc:creator>Михайло</dc:creator>
  <cp:lastModifiedBy>Михайло</cp:lastModifiedBy>
  <cp:revision>76</cp:revision>
  <dcterms:created xsi:type="dcterms:W3CDTF">2017-05-13T18:31:46Z</dcterms:created>
  <dcterms:modified xsi:type="dcterms:W3CDTF">2019-11-04T13:42:38Z</dcterms:modified>
</cp:coreProperties>
</file>