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handoutMasterIdLst>
    <p:handoutMasterId r:id="rId10"/>
  </p:handoutMasterIdLst>
  <p:sldIdLst>
    <p:sldId id="260" r:id="rId3"/>
    <p:sldId id="265" r:id="rId4"/>
    <p:sldId id="266" r:id="rId5"/>
    <p:sldId id="267" r:id="rId6"/>
    <p:sldId id="261" r:id="rId7"/>
    <p:sldId id="268" r:id="rId8"/>
    <p:sldId id="259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B82C2-EE48-4891-842E-BA9E81EF5819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148F-C386-448B-B413-8535E9C19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1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48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7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9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16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49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37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22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797" indent="0">
              <a:buNone/>
              <a:defRPr sz="1100"/>
            </a:lvl2pPr>
            <a:lvl3pPr marL="685595" indent="0">
              <a:buNone/>
              <a:defRPr sz="900"/>
            </a:lvl3pPr>
            <a:lvl4pPr marL="1028392" indent="0">
              <a:buNone/>
              <a:defRPr sz="800"/>
            </a:lvl4pPr>
            <a:lvl5pPr marL="1371188" indent="0">
              <a:buNone/>
              <a:defRPr sz="800"/>
            </a:lvl5pPr>
            <a:lvl6pPr marL="1713986" indent="0">
              <a:buNone/>
              <a:defRPr sz="800"/>
            </a:lvl6pPr>
            <a:lvl7pPr marL="2056783" indent="0">
              <a:buNone/>
              <a:defRPr sz="800"/>
            </a:lvl7pPr>
            <a:lvl8pPr marL="2399580" indent="0">
              <a:buNone/>
              <a:defRPr sz="800"/>
            </a:lvl8pPr>
            <a:lvl9pPr marL="274237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8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5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72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2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0140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74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2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8620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59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39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5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9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4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2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4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C6A4-E812-4E1A-BA8E-91F55E123A4E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1022"/>
            <a:ext cx="472320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1"/>
                </a:solidFill>
              </a:defRPr>
            </a:lvl1pPr>
          </a:lstStyle>
          <a:p>
            <a:fld id="{31BA3D50-2088-4006-A888-E33E5B071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347614"/>
            <a:ext cx="6696744" cy="1656184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 ЗМІНИ У СТРУКТУРІ ФАКУЛЬТЕТІВ / ІНСТИТУТІВ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46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3" y="149086"/>
            <a:ext cx="911042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50" b="1" dirty="0">
                <a:solidFill>
                  <a:schemeClr val="accent1">
                    <a:lumMod val="50000"/>
                  </a:schemeClr>
                </a:solidFill>
              </a:rPr>
              <a:t>Структурні </a:t>
            </a:r>
            <a:r>
              <a:rPr lang="uk-UA" sz="2850" b="1" dirty="0" smtClean="0">
                <a:solidFill>
                  <a:schemeClr val="accent1">
                    <a:lumMod val="50000"/>
                  </a:schemeClr>
                </a:solidFill>
              </a:rPr>
              <a:t>зміни на ІФФ, ЗФ та ММІ</a:t>
            </a:r>
            <a:endParaRPr lang="uk-UA" sz="28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8830" y="1218641"/>
            <a:ext cx="2462645" cy="866895"/>
          </a:xfrm>
          <a:prstGeom prst="round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6" y="987574"/>
            <a:ext cx="3672408" cy="3979281"/>
          </a:xfrm>
          <a:prstGeom prst="round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753687" y="2873579"/>
            <a:ext cx="636604" cy="22961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8830" y="2264250"/>
            <a:ext cx="2462645" cy="868072"/>
          </a:xfrm>
          <a:prstGeom prst="round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3" name="TextBox 2"/>
          <p:cNvSpPr txBox="1"/>
          <p:nvPr/>
        </p:nvSpPr>
        <p:spPr>
          <a:xfrm>
            <a:off x="1280452" y="2436676"/>
            <a:ext cx="70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ЗФ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06877" y="139047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ІФФ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2782" y="3429817"/>
            <a:ext cx="2462645" cy="1537038"/>
          </a:xfrm>
          <a:prstGeom prst="round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4" name="TextBox 13"/>
          <p:cNvSpPr txBox="1"/>
          <p:nvPr/>
        </p:nvSpPr>
        <p:spPr>
          <a:xfrm>
            <a:off x="1042447" y="4443635"/>
            <a:ext cx="1183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(ММІ)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8830" y="3527368"/>
            <a:ext cx="2406597" cy="9885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Кафедра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лазерної техніки та фізико-технічних технологій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3753686" y="504001"/>
            <a:ext cx="636604" cy="229617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753686" y="1550199"/>
            <a:ext cx="636604" cy="229617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21" name="Прямоугольник 20"/>
          <p:cNvSpPr/>
          <p:nvPr/>
        </p:nvSpPr>
        <p:spPr>
          <a:xfrm>
            <a:off x="5220077" y="1218642"/>
            <a:ext cx="3384371" cy="358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bg1"/>
                </a:solidFill>
              </a:rPr>
              <a:t>ІНСТИТУТ МАТЕРІАЛОЗНАВСТВА ТА ІНЖИНІРИНГУ З</a:t>
            </a:r>
            <a:r>
              <a:rPr lang="en-US" sz="2600" b="1" dirty="0" smtClean="0">
                <a:solidFill>
                  <a:schemeClr val="bg1"/>
                </a:solidFill>
              </a:rPr>
              <a:t>’</a:t>
            </a:r>
            <a:r>
              <a:rPr lang="uk-UA" sz="2600" b="1" dirty="0" smtClean="0">
                <a:solidFill>
                  <a:schemeClr val="bg1"/>
                </a:solidFill>
              </a:rPr>
              <a:t>ЄДНАНЬ</a:t>
            </a:r>
            <a:endParaRPr lang="uk-UA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2" y="149086"/>
            <a:ext cx="87868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50" b="1" dirty="0">
                <a:solidFill>
                  <a:schemeClr val="accent1">
                    <a:lumMod val="50000"/>
                  </a:schemeClr>
                </a:solidFill>
              </a:rPr>
              <a:t>Структурні зміни </a:t>
            </a:r>
            <a:r>
              <a:rPr lang="uk-UA" sz="2850" b="1" dirty="0" smtClean="0">
                <a:solidFill>
                  <a:schemeClr val="accent1">
                    <a:lumMod val="50000"/>
                  </a:schemeClr>
                </a:solidFill>
              </a:rPr>
              <a:t>на факультеті електроніки</a:t>
            </a:r>
            <a:endParaRPr lang="uk-UA" sz="28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767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Кафедра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акустики та </a:t>
            </a:r>
            <a:r>
              <a:rPr lang="uk-UA" sz="2000" b="1" dirty="0" err="1" smtClean="0">
                <a:solidFill>
                  <a:schemeClr val="accent1">
                    <a:lumMod val="50000"/>
                  </a:schemeClr>
                </a:solidFill>
              </a:rPr>
              <a:t>акустоелек-троніки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723322"/>
            <a:ext cx="3892767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100" b="1" dirty="0" smtClean="0">
                <a:solidFill>
                  <a:schemeClr val="bg1"/>
                </a:solidFill>
              </a:rPr>
              <a:t>Кафедра акустичних та мультимедійних  електронних систем</a:t>
            </a:r>
            <a:endParaRPr lang="uk-UA" sz="2100" b="1" dirty="0">
              <a:solidFill>
                <a:schemeClr val="bg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960749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17" name="Стрелка вниз 16"/>
          <p:cNvSpPr/>
          <p:nvPr/>
        </p:nvSpPr>
        <p:spPr>
          <a:xfrm>
            <a:off x="3017717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2383735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Кафедра звукотехніки та реєстрації інформації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91263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Кафедра промислової електроніки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723322"/>
            <a:ext cx="3892767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100" b="1" dirty="0" smtClean="0">
                <a:solidFill>
                  <a:schemeClr val="bg1"/>
                </a:solidFill>
              </a:rPr>
              <a:t>Кафедра електронних пристроїв та систем</a:t>
            </a:r>
            <a:endParaRPr lang="uk-UA" sz="2100" b="1" dirty="0">
              <a:solidFill>
                <a:schemeClr val="bg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425245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23" name="Стрелка вниз 22"/>
          <p:cNvSpPr/>
          <p:nvPr/>
        </p:nvSpPr>
        <p:spPr>
          <a:xfrm>
            <a:off x="7482213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6848231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Кафедра електронних приладів та пристроїв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2" y="149086"/>
            <a:ext cx="87868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50" b="1" dirty="0">
                <a:solidFill>
                  <a:schemeClr val="accent1">
                    <a:lumMod val="50000"/>
                  </a:schemeClr>
                </a:solidFill>
              </a:rPr>
              <a:t>Структурні зміни </a:t>
            </a:r>
            <a:r>
              <a:rPr lang="uk-UA" sz="2850" b="1" dirty="0" smtClean="0">
                <a:solidFill>
                  <a:schemeClr val="accent1">
                    <a:lumMod val="50000"/>
                  </a:schemeClr>
                </a:solidFill>
              </a:rPr>
              <a:t>на приладобудівному факультеті</a:t>
            </a:r>
            <a:endParaRPr lang="uk-UA" sz="28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767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Кафедра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автоматизації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експерименталь-них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досліджень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723322"/>
            <a:ext cx="3892767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100" b="1" dirty="0" smtClean="0">
                <a:solidFill>
                  <a:schemeClr val="bg1"/>
                </a:solidFill>
              </a:rPr>
              <a:t>Новостворена кафедра</a:t>
            </a:r>
            <a:endParaRPr lang="uk-UA" sz="2100" b="1" dirty="0">
              <a:solidFill>
                <a:schemeClr val="bg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960749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17" name="Стрелка вниз 16"/>
          <p:cNvSpPr/>
          <p:nvPr/>
        </p:nvSpPr>
        <p:spPr>
          <a:xfrm>
            <a:off x="3017717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2383735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Кафедра інформаційно-вимірювальної техніки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91263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Кафедра наукових, аналітичних та екологічних приладів і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систем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723322"/>
            <a:ext cx="3892767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100" b="1" dirty="0">
                <a:solidFill>
                  <a:schemeClr val="bg1"/>
                </a:solidFill>
              </a:rPr>
              <a:t>Новостворена кафедра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5425245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23" name="Стрелка вниз 22"/>
          <p:cNvSpPr/>
          <p:nvPr/>
        </p:nvSpPr>
        <p:spPr>
          <a:xfrm>
            <a:off x="7482213" y="2226366"/>
            <a:ext cx="636604" cy="496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00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6848231" y="680001"/>
            <a:ext cx="1904568" cy="15463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Кафедра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приладобуду-вання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551"/>
            <a:ext cx="8229600" cy="561069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Проект рішення Методичної ради: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9502"/>
            <a:ext cx="903649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1. За результатами проведення самоаналізу щодо відповідності критеріям акредитації, на підставі рішень  Вчених рад факультетів/інститутів, рекомендувати Вченій раді: </a:t>
            </a:r>
          </a:p>
          <a:p>
            <a:pPr marL="177800" indent="8890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- створити новий інститут матеріалознавства та інжинірингу з’єднань  шляхом реорганізації інженерно-фізичного факультету, зварювального факультету та кафедри лазерної техніки та фізико-технічних технологій </a:t>
            </a:r>
            <a:r>
              <a:rPr lang="uk-UA" sz="2000" b="1" dirty="0" err="1" smtClean="0">
                <a:latin typeface="Arial" pitchFamily="34" charset="0"/>
                <a:cs typeface="Arial" pitchFamily="34" charset="0"/>
              </a:rPr>
              <a:t>механікомашинобудівного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 інституту; </a:t>
            </a:r>
          </a:p>
          <a:p>
            <a:pPr marL="177800" indent="8890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- створити нову кафедру акустичних та мультимедійних  електронних систем на факультеті електроніки шляхом реорганізації існуючих кафедри акустики та </a:t>
            </a:r>
            <a:r>
              <a:rPr lang="uk-UA" sz="2000" b="1" dirty="0" err="1" smtClean="0">
                <a:latin typeface="Arial" pitchFamily="34" charset="0"/>
                <a:cs typeface="Arial" pitchFamily="34" charset="0"/>
              </a:rPr>
              <a:t>акустоелектроніки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 і кафедри звукотехніки та реєстрації інформації;</a:t>
            </a:r>
          </a:p>
          <a:p>
            <a:pPr marL="177800" indent="8890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- створити нову кафедру електронних пристроїв та систем на факультеті електроніки шляхом реорганізації існуючих кафедри промислової електроніки і кафедри електронних приладів та пристроїв;</a:t>
            </a:r>
          </a:p>
        </p:txBody>
      </p:sp>
    </p:spTree>
    <p:extLst>
      <p:ext uri="{BB962C8B-B14F-4D97-AF65-F5344CB8AC3E}">
        <p14:creationId xmlns:p14="http://schemas.microsoft.com/office/powerpoint/2010/main" val="35465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83518"/>
            <a:ext cx="9036496" cy="4824536"/>
          </a:xfrm>
        </p:spPr>
        <p:txBody>
          <a:bodyPr>
            <a:normAutofit/>
          </a:bodyPr>
          <a:lstStyle/>
          <a:p>
            <a:pPr marL="177800" indent="88900">
              <a:buNone/>
            </a:pPr>
            <a:r>
              <a:rPr lang="uk-UA" sz="2000" b="1" dirty="0">
                <a:latin typeface="Arial" pitchFamily="34" charset="0"/>
                <a:cs typeface="Arial" pitchFamily="34" charset="0"/>
              </a:rPr>
              <a:t>- створити нову кафедру на приладобудівному факультеті шляхом реорганізації існуючих кафедри автоматизації експериментальних досліджень і кафедри інформаційно-вимірювальної техніки;</a:t>
            </a:r>
          </a:p>
          <a:p>
            <a:pPr marL="177800" indent="88900">
              <a:buNone/>
            </a:pPr>
            <a:r>
              <a:rPr lang="uk-UA" sz="2000" b="1" dirty="0">
                <a:latin typeface="Arial" pitchFamily="34" charset="0"/>
                <a:cs typeface="Arial" pitchFamily="34" charset="0"/>
              </a:rPr>
              <a:t>- створити нову кафедру на приладобудівному факультеті шляхом реорганізації існуючих кафедри наукових, аналітичних та екологічних приладів і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систем </a:t>
            </a:r>
            <a:r>
              <a:rPr lang="uk-UA" sz="2000" b="1" dirty="0">
                <a:latin typeface="Arial" pitchFamily="34" charset="0"/>
                <a:cs typeface="Arial" pitchFamily="34" charset="0"/>
              </a:rPr>
              <a:t>і кафедри приладобудування.</a:t>
            </a:r>
          </a:p>
          <a:p>
            <a:pPr marL="0" indent="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2.  Директорам інститутів/деканам факультетів:</a:t>
            </a:r>
          </a:p>
          <a:p>
            <a:pPr marL="177800" indent="8890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- визначити закріплення за новими кафедрами спеціальностей та освітніх програм підготовки фахівців за трьома циклами;</a:t>
            </a:r>
          </a:p>
          <a:p>
            <a:pPr marL="177800" indent="8890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- провести перевірку створених кафедр на повну відповідність умовам акредитації, спеціальності, освітнім програмам, включаючи  назву кафедри.</a:t>
            </a:r>
          </a:p>
          <a:p>
            <a:pPr marL="0" indent="0">
              <a:buNone/>
            </a:pP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3. Оголосити та провести конкурс на посаду директора створеного інституту та на посади завідувачів створених кафедр.</a:t>
            </a:r>
            <a:endParaRPr lang="uk-U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5543"/>
            <a:ext cx="8229600" cy="561069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Проект рішення Методичної ради: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33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9656"/>
            <a:ext cx="7198568" cy="1944291"/>
          </a:xfrm>
        </p:spPr>
        <p:txBody>
          <a:bodyPr anchor="t" anchorCtr="0"/>
          <a:lstStyle/>
          <a:p>
            <a:pPr algn="ctr" eaLnBrk="1" hangingPunct="1">
              <a:defRPr/>
            </a:pPr>
            <a:r>
              <a:rPr lang="uk-UA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Дякую за увагу!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E500CC6-6D80-43BA-A2A9-0423DB7551A5}" type="slidenum">
              <a:rPr lang="ru-RU" altLang="uk-UA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altLang="uk-U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604" name="Picture 3" descr="kart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43" y="2275285"/>
            <a:ext cx="2916237" cy="163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331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307</Words>
  <Application>Microsoft Office PowerPoint</Application>
  <PresentationFormat>Экран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Аспект</vt:lpstr>
      <vt:lpstr>ПРО ЗМІНИ У СТРУКТУРІ ФАКУЛЬТЕТІВ / ІНСТИТУТІВ</vt:lpstr>
      <vt:lpstr>Презентация PowerPoint</vt:lpstr>
      <vt:lpstr>Презентация PowerPoint</vt:lpstr>
      <vt:lpstr>Презентация PowerPoint</vt:lpstr>
      <vt:lpstr>Проект рішення Методичної ради:</vt:lpstr>
      <vt:lpstr>Проект рішення Методичної ради: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ЗМІНИ У СТРУКТУРІ ФАКУЛЬТЕТІВ/ІНСТИТУТІВ:</dc:title>
  <dc:creator>Яблонский ПН</dc:creator>
  <cp:lastModifiedBy>Яблонский ПН</cp:lastModifiedBy>
  <cp:revision>32</cp:revision>
  <cp:lastPrinted>2019-10-31T12:14:55Z</cp:lastPrinted>
  <dcterms:created xsi:type="dcterms:W3CDTF">2019-10-02T10:20:41Z</dcterms:created>
  <dcterms:modified xsi:type="dcterms:W3CDTF">2019-10-31T12:24:58Z</dcterms:modified>
</cp:coreProperties>
</file>