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57" r:id="rId5"/>
    <p:sldId id="265" r:id="rId6"/>
    <p:sldId id="267" r:id="rId7"/>
    <p:sldId id="268" r:id="rId8"/>
    <p:sldId id="269" r:id="rId9"/>
    <p:sldId id="271" r:id="rId10"/>
    <p:sldId id="270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5A72-DDD6-44C7-AE09-C881FDBDB415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5D80-A34C-471E-AD00-9344AF63D4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69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5A72-DDD6-44C7-AE09-C881FDBDB415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5D80-A34C-471E-AD00-9344AF63D4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00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5A72-DDD6-44C7-AE09-C881FDBDB415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5D80-A34C-471E-AD00-9344AF63D401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5113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5A72-DDD6-44C7-AE09-C881FDBDB415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5D80-A34C-471E-AD00-9344AF63D4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622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5A72-DDD6-44C7-AE09-C881FDBDB415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5D80-A34C-471E-AD00-9344AF63D401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1387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5A72-DDD6-44C7-AE09-C881FDBDB415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5D80-A34C-471E-AD00-9344AF63D4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69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5A72-DDD6-44C7-AE09-C881FDBDB415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5D80-A34C-471E-AD00-9344AF63D4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873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5A72-DDD6-44C7-AE09-C881FDBDB415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5D80-A34C-471E-AD00-9344AF63D4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250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3CFE0-516F-4D23-9872-30A7AC87044E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2908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5A72-DDD6-44C7-AE09-C881FDBDB415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5D80-A34C-471E-AD00-9344AF63D4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35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5A72-DDD6-44C7-AE09-C881FDBDB415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5D80-A34C-471E-AD00-9344AF63D4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85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5A72-DDD6-44C7-AE09-C881FDBDB415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5D80-A34C-471E-AD00-9344AF63D4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19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5A72-DDD6-44C7-AE09-C881FDBDB415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5D80-A34C-471E-AD00-9344AF63D4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21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5A72-DDD6-44C7-AE09-C881FDBDB415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5D80-A34C-471E-AD00-9344AF63D4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73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5A72-DDD6-44C7-AE09-C881FDBDB415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5D80-A34C-471E-AD00-9344AF63D4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0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5A72-DDD6-44C7-AE09-C881FDBDB415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5D80-A34C-471E-AD00-9344AF63D4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49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5D80-A34C-471E-AD00-9344AF63D401}" type="slidenum">
              <a:rPr lang="ru-RU" smtClean="0"/>
              <a:t>‹№›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5A72-DDD6-44C7-AE09-C881FDBDB415}" type="datetimeFigureOut">
              <a:rPr lang="ru-RU" smtClean="0"/>
              <a:t>31.10.2019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56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95A72-DDD6-44C7-AE09-C881FDBDB415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3C5D80-A34C-471E-AD00-9344AF63D40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ebometr.kpi.ua/web_kmf" TargetMode="External"/><Relationship Id="rId3" Type="http://schemas.openxmlformats.org/officeDocument/2006/relationships/hyperlink" Target="https://webometr.kpi.ua/web_marketing" TargetMode="External"/><Relationship Id="rId7" Type="http://schemas.openxmlformats.org/officeDocument/2006/relationships/hyperlink" Target="https://webometr.kpi.ua/web_tor" TargetMode="External"/><Relationship Id="rId2" Type="http://schemas.openxmlformats.org/officeDocument/2006/relationships/hyperlink" Target="https://webometr.kpi.ua/web_pma-fp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bometr.kpi.ua/web_matan" TargetMode="External"/><Relationship Id="rId11" Type="http://schemas.openxmlformats.org/officeDocument/2006/relationships/hyperlink" Target="https://webometr.kpi.ua/web_zitf" TargetMode="External"/><Relationship Id="rId5" Type="http://schemas.openxmlformats.org/officeDocument/2006/relationships/hyperlink" Target="https://webometr.kpi.ua/web_mmis" TargetMode="External"/><Relationship Id="rId10" Type="http://schemas.openxmlformats.org/officeDocument/2006/relationships/hyperlink" Target="https://webometr.kpi.ua/web_kznh-xtf" TargetMode="External"/><Relationship Id="rId4" Type="http://schemas.openxmlformats.org/officeDocument/2006/relationships/hyperlink" Target="https://webometr.kpi.ua/web_bi" TargetMode="External"/><Relationship Id="rId9" Type="http://schemas.openxmlformats.org/officeDocument/2006/relationships/hyperlink" Target="https://webometr.kpi.ua/web_gra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llect.kpi.ua/" TargetMode="External"/><Relationship Id="rId2" Type="http://schemas.openxmlformats.org/officeDocument/2006/relationships/hyperlink" Target="https://webometr.kpi.ua/repor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227682"/>
            <a:ext cx="7766936" cy="1646302"/>
          </a:xfrm>
        </p:spPr>
        <p:txBody>
          <a:bodyPr/>
          <a:lstStyle/>
          <a:p>
            <a:pPr algn="ctr"/>
            <a:r>
              <a:rPr lang="uk-UA" dirty="0" smtClean="0"/>
              <a:t>Результати вибіркової перевірки кафедр на відповідність критеріям самоаналізу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602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Відсутні результати самоаналізу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ФІОТ</a:t>
            </a:r>
          </a:p>
          <a:p>
            <a:r>
              <a:rPr lang="uk-UA" sz="3600" dirty="0" smtClean="0"/>
              <a:t>ІАТ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14125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altLang="ru-RU" smtClean="0"/>
              <a:t>20-й моніторинг</a:t>
            </a:r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076712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uk-UA" dirty="0" smtClean="0"/>
              <a:t>Щоквартальний моніторинг контенту сайтів </a:t>
            </a:r>
            <a:r>
              <a:rPr lang="uk-UA" dirty="0" smtClean="0"/>
              <a:t>кафедр згідно наказу </a:t>
            </a:r>
            <a:br>
              <a:rPr lang="uk-UA" dirty="0" smtClean="0"/>
            </a:br>
            <a:r>
              <a:rPr lang="ru-RU" b="1" dirty="0" smtClean="0"/>
              <a:t>№ </a:t>
            </a:r>
            <a:r>
              <a:rPr lang="ru-RU" b="1" dirty="0"/>
              <a:t>1-278 </a:t>
            </a:r>
            <a:r>
              <a:rPr lang="ru-RU" b="1" dirty="0" err="1"/>
              <a:t>від</a:t>
            </a:r>
            <a:r>
              <a:rPr lang="ru-RU" b="1" dirty="0"/>
              <a:t> 10.10.2014</a:t>
            </a:r>
            <a:r>
              <a:rPr lang="uk-UA" dirty="0"/>
              <a:t> </a:t>
            </a:r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 smtClean="0"/>
              <a:t>Дані 20-го моніторингу - </a:t>
            </a:r>
            <a:r>
              <a:rPr lang="en-GB" altLang="ru-RU" smtClean="0"/>
              <a:t>https://webometr.kpi.ua/content-20</a:t>
            </a:r>
            <a:endParaRPr lang="ru-RU" altLang="ru-RU" smtClean="0"/>
          </a:p>
        </p:txBody>
      </p:sp>
      <p:pic>
        <p:nvPicPr>
          <p:cNvPr id="3076" name="Рисунок 3" descr="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8" y="3357564"/>
            <a:ext cx="75438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378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uk-UA" dirty="0" smtClean="0"/>
              <a:t>Кафедри, які не виконали наказ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b="1" dirty="0" smtClean="0"/>
              <a:t>№ </a:t>
            </a:r>
            <a:r>
              <a:rPr lang="ru-RU" b="1" dirty="0" smtClean="0"/>
              <a:t>1-278 </a:t>
            </a:r>
            <a:r>
              <a:rPr lang="ru-RU" b="1" dirty="0" err="1" smtClean="0"/>
              <a:t>від</a:t>
            </a:r>
            <a:r>
              <a:rPr lang="ru-RU" b="1" dirty="0" smtClean="0"/>
              <a:t> 10.10.2014</a:t>
            </a:r>
            <a:r>
              <a:rPr lang="uk-UA" dirty="0" smtClean="0"/>
              <a:t>  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ru-RU" smtClean="0"/>
              <a:t>Випускові</a:t>
            </a:r>
          </a:p>
          <a:p>
            <a:pPr lvl="1">
              <a:defRPr/>
            </a:pPr>
            <a:r>
              <a:rPr lang="ru-RU" smtClean="0"/>
              <a:t>103 </a:t>
            </a:r>
            <a:r>
              <a:rPr lang="ru-RU" smtClean="0">
                <a:hlinkClick r:id="rId2"/>
              </a:rPr>
              <a:t>ФПМ, кафедра прикладної математики </a:t>
            </a:r>
            <a:r>
              <a:rPr lang="ru-RU" smtClean="0"/>
              <a:t> </a:t>
            </a:r>
            <a:endParaRPr lang="en-US" smtClean="0"/>
          </a:p>
          <a:p>
            <a:pPr lvl="1">
              <a:defRPr/>
            </a:pPr>
            <a:r>
              <a:rPr lang="ru-RU" smtClean="0"/>
              <a:t>103 </a:t>
            </a:r>
            <a:r>
              <a:rPr lang="ru-RU" smtClean="0">
                <a:hlinkClick r:id="rId3"/>
              </a:rPr>
              <a:t>ФММ, кафедра промислового маркетингу</a:t>
            </a:r>
            <a:r>
              <a:rPr lang="ru-RU" smtClean="0"/>
              <a:t> </a:t>
            </a:r>
          </a:p>
          <a:p>
            <a:pPr lvl="1">
              <a:defRPr/>
            </a:pPr>
            <a:r>
              <a:rPr lang="ru-RU" smtClean="0"/>
              <a:t>103 </a:t>
            </a:r>
            <a:r>
              <a:rPr lang="ru-RU" smtClean="0">
                <a:hlinkClick r:id="rId4"/>
              </a:rPr>
              <a:t>ФБМІ, кафедра трансляційної медичної біоінженерії</a:t>
            </a:r>
            <a:r>
              <a:rPr lang="ru-RU" smtClean="0"/>
              <a:t> </a:t>
            </a:r>
            <a:endParaRPr lang="en-US" smtClean="0"/>
          </a:p>
          <a:p>
            <a:pPr lvl="1">
              <a:defRPr/>
            </a:pPr>
            <a:r>
              <a:rPr lang="ru-RU" smtClean="0"/>
              <a:t>103 </a:t>
            </a:r>
            <a:r>
              <a:rPr lang="ru-RU" smtClean="0">
                <a:hlinkClick r:id="rId5"/>
              </a:rPr>
              <a:t>ФТІ, кафедра математичних методів захисту інформації</a:t>
            </a:r>
            <a:r>
              <a:rPr lang="ru-RU" smtClean="0"/>
              <a:t> </a:t>
            </a:r>
            <a:endParaRPr lang="en-US" smtClean="0"/>
          </a:p>
          <a:p>
            <a:pPr lvl="1">
              <a:defRPr/>
            </a:pPr>
            <a:r>
              <a:rPr lang="ru-RU" smtClean="0"/>
              <a:t>107 </a:t>
            </a:r>
            <a:r>
              <a:rPr lang="ru-RU" smtClean="0">
                <a:hlinkClick r:id="rId6"/>
              </a:rPr>
              <a:t>ФМФ, кафедра математичного аналізу та теорії ймовірностей </a:t>
            </a:r>
            <a:r>
              <a:rPr lang="ru-RU" smtClean="0"/>
              <a:t> </a:t>
            </a:r>
            <a:endParaRPr lang="en-US" smtClean="0"/>
          </a:p>
          <a:p>
            <a:pPr lvl="1">
              <a:defRPr/>
            </a:pPr>
            <a:r>
              <a:rPr lang="ru-RU" smtClean="0"/>
              <a:t>108 </a:t>
            </a:r>
            <a:r>
              <a:rPr lang="ru-RU" smtClean="0">
                <a:hlinkClick r:id="rId7"/>
              </a:rPr>
              <a:t>РТФ, кафедра теоретичних основ радіотехніки</a:t>
            </a:r>
            <a:r>
              <a:rPr lang="ru-RU" smtClean="0"/>
              <a:t> </a:t>
            </a:r>
            <a:endParaRPr lang="en-US" smtClean="0"/>
          </a:p>
          <a:p>
            <a:pPr lvl="1">
              <a:defRPr/>
            </a:pPr>
            <a:r>
              <a:rPr lang="ru-RU" smtClean="0"/>
              <a:t>109 </a:t>
            </a:r>
            <a:r>
              <a:rPr lang="ru-RU" smtClean="0">
                <a:hlinkClick r:id="rId8"/>
              </a:rPr>
              <a:t>ФМФ, кафедра математичної фізики </a:t>
            </a:r>
            <a:r>
              <a:rPr lang="ru-RU" smtClean="0"/>
              <a:t> </a:t>
            </a:r>
            <a:endParaRPr lang="en-US" smtClean="0"/>
          </a:p>
          <a:p>
            <a:pPr lvl="1">
              <a:defRPr/>
            </a:pPr>
            <a:r>
              <a:rPr lang="ru-RU" smtClean="0"/>
              <a:t>109 </a:t>
            </a:r>
            <a:r>
              <a:rPr lang="ru-RU" smtClean="0">
                <a:hlinkClick r:id="rId9"/>
              </a:rPr>
              <a:t>ВПІ, кафедра граф</a:t>
            </a:r>
            <a:r>
              <a:rPr lang="en-GB" smtClean="0">
                <a:hlinkClick r:id="rId9"/>
              </a:rPr>
              <a:t>i</a:t>
            </a:r>
            <a:r>
              <a:rPr lang="ru-RU" smtClean="0">
                <a:hlinkClick r:id="rId9"/>
              </a:rPr>
              <a:t>ки</a:t>
            </a:r>
            <a:endParaRPr lang="ru-RU" smtClean="0"/>
          </a:p>
          <a:p>
            <a:pPr>
              <a:defRPr/>
            </a:pPr>
            <a:r>
              <a:rPr lang="ru-RU" smtClean="0"/>
              <a:t>Невипускові</a:t>
            </a:r>
          </a:p>
          <a:p>
            <a:pPr lvl="1">
              <a:defRPr/>
            </a:pPr>
            <a:r>
              <a:rPr lang="ru-RU" smtClean="0"/>
              <a:t>16 </a:t>
            </a:r>
            <a:r>
              <a:rPr lang="ru-RU" smtClean="0">
                <a:hlinkClick r:id="rId10"/>
              </a:rPr>
              <a:t>ХТФ, кафедра загальної та неорганічної хімії</a:t>
            </a:r>
            <a:r>
              <a:rPr lang="ru-RU" smtClean="0"/>
              <a:t> </a:t>
            </a:r>
          </a:p>
          <a:p>
            <a:pPr lvl="1">
              <a:defRPr/>
            </a:pPr>
            <a:r>
              <a:rPr lang="ru-RU" smtClean="0"/>
              <a:t>17 </a:t>
            </a:r>
            <a:r>
              <a:rPr lang="ru-RU" smtClean="0">
                <a:hlinkClick r:id="rId11"/>
              </a:rPr>
              <a:t>ФМФ, кафедра загальної та теоретичної фізики</a:t>
            </a: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960052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uk-UA" smtClean="0"/>
              <a:t>Отримати дані кафедри - </a:t>
            </a:r>
            <a:r>
              <a:rPr lang="en-GB" smtClean="0"/>
              <a:t>https://webometr.kpi.ua/monitoring</a:t>
            </a:r>
            <a:endParaRPr lang="ru-RU" smtClean="0"/>
          </a:p>
        </p:txBody>
      </p:sp>
      <p:pic>
        <p:nvPicPr>
          <p:cNvPr id="5123" name="Содержимое 3" descr="6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24313" y="2320925"/>
            <a:ext cx="4286250" cy="3740150"/>
          </a:xfrm>
        </p:spPr>
      </p:pic>
      <p:sp>
        <p:nvSpPr>
          <p:cNvPr id="5124" name="Содержимое 4"/>
          <p:cNvSpPr>
            <a:spLocks noGrp="1"/>
          </p:cNvSpPr>
          <p:nvPr>
            <p:ph sz="half" idx="2"/>
          </p:nvPr>
        </p:nvSpPr>
        <p:spPr>
          <a:xfrm>
            <a:off x="2095500" y="1600200"/>
            <a:ext cx="8115300" cy="971550"/>
          </a:xfrm>
        </p:spPr>
        <p:txBody>
          <a:bodyPr/>
          <a:lstStyle/>
          <a:p>
            <a:r>
              <a:rPr lang="uk-UA" altLang="ru-RU" smtClean="0"/>
              <a:t>Приклад інформації по кафедрі:</a:t>
            </a:r>
            <a:endParaRPr lang="ru-RU" altLang="ru-RU" smtClean="0"/>
          </a:p>
        </p:txBody>
      </p:sp>
      <p:sp>
        <p:nvSpPr>
          <p:cNvPr id="6" name="Овал 5"/>
          <p:cNvSpPr/>
          <p:nvPr/>
        </p:nvSpPr>
        <p:spPr>
          <a:xfrm>
            <a:off x="3452813" y="4143375"/>
            <a:ext cx="3714750" cy="2000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849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7338"/>
            <a:ext cx="8596668" cy="1320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uk-UA" sz="2800" dirty="0" smtClean="0"/>
              <a:t>Подати дані - </a:t>
            </a:r>
            <a:r>
              <a:rPr lang="en-GB" sz="2800" dirty="0" smtClean="0">
                <a:hlinkClick r:id="rId2"/>
              </a:rPr>
              <a:t>https://webometr.kpi.ua/report</a:t>
            </a:r>
            <a:endParaRPr lang="ru-RU" sz="2800" dirty="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07818" y="806335"/>
            <a:ext cx="9066184" cy="5935287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1700" b="1" u="sng" dirty="0" err="1"/>
              <a:t>Перелік</a:t>
            </a:r>
            <a:r>
              <a:rPr lang="ru-RU" altLang="ru-RU" sz="1700" b="1" u="sng" dirty="0"/>
              <a:t> </a:t>
            </a:r>
            <a:r>
              <a:rPr lang="ru-RU" altLang="ru-RU" sz="1700" b="1" u="sng" dirty="0" err="1"/>
              <a:t>обов'язкових</a:t>
            </a:r>
            <a:r>
              <a:rPr lang="ru-RU" altLang="ru-RU" sz="1700" b="1" u="sng" dirty="0"/>
              <a:t> </a:t>
            </a:r>
            <a:r>
              <a:rPr lang="ru-RU" altLang="ru-RU" sz="1700" b="1" u="sng" dirty="0" err="1"/>
              <a:t>інформаційних</a:t>
            </a:r>
            <a:r>
              <a:rPr lang="ru-RU" altLang="ru-RU" sz="1700" b="1" u="sng" dirty="0"/>
              <a:t> </a:t>
            </a:r>
            <a:r>
              <a:rPr lang="ru-RU" altLang="ru-RU" sz="1700" b="1" u="sng" dirty="0" err="1"/>
              <a:t>блоків</a:t>
            </a:r>
            <a:r>
              <a:rPr lang="ru-RU" altLang="ru-RU" sz="1700" b="1" u="sng" dirty="0"/>
              <a:t> для </a:t>
            </a:r>
            <a:r>
              <a:rPr lang="ru-RU" altLang="ru-RU" sz="1700" b="1" u="sng" dirty="0" err="1"/>
              <a:t>випускаючих</a:t>
            </a:r>
            <a:r>
              <a:rPr lang="ru-RU" altLang="ru-RU" sz="1700" b="1" u="sng" dirty="0"/>
              <a:t> кафедр: </a:t>
            </a:r>
          </a:p>
          <a:p>
            <a:r>
              <a:rPr lang="ru-RU" altLang="ru-RU" sz="1100" dirty="0"/>
              <a:t>1/2. </a:t>
            </a:r>
            <a:r>
              <a:rPr lang="ru-RU" altLang="ru-RU" sz="1100" dirty="0" err="1"/>
              <a:t>Інформація</a:t>
            </a:r>
            <a:r>
              <a:rPr lang="ru-RU" altLang="ru-RU" sz="1100" dirty="0"/>
              <a:t> про кафедру </a:t>
            </a:r>
            <a:r>
              <a:rPr lang="ru-RU" altLang="ru-RU" sz="1100" dirty="0" err="1"/>
              <a:t>українською</a:t>
            </a:r>
            <a:r>
              <a:rPr lang="ru-RU" altLang="ru-RU" sz="1100" dirty="0"/>
              <a:t> та </a:t>
            </a:r>
            <a:r>
              <a:rPr lang="ru-RU" altLang="ru-RU" sz="1100" dirty="0" err="1"/>
              <a:t>англійською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мовами</a:t>
            </a:r>
            <a:endParaRPr lang="ru-RU" altLang="ru-RU" sz="1100" dirty="0"/>
          </a:p>
          <a:p>
            <a:r>
              <a:rPr lang="ru-RU" altLang="ru-RU" sz="1100" dirty="0"/>
              <a:t>3. </a:t>
            </a:r>
            <a:r>
              <a:rPr lang="ru-RU" altLang="ru-RU" sz="1100" dirty="0" err="1"/>
              <a:t>Положення</a:t>
            </a:r>
            <a:r>
              <a:rPr lang="ru-RU" altLang="ru-RU" sz="1100" dirty="0"/>
              <a:t> про </a:t>
            </a:r>
            <a:r>
              <a:rPr lang="ru-RU" altLang="ru-RU" sz="1100" dirty="0" err="1"/>
              <a:t>структурний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підрозділ</a:t>
            </a:r>
            <a:r>
              <a:rPr lang="ru-RU" altLang="ru-RU" sz="1100" dirty="0"/>
              <a:t> </a:t>
            </a:r>
          </a:p>
          <a:p>
            <a:r>
              <a:rPr lang="ru-RU" altLang="ru-RU" sz="1100" dirty="0"/>
              <a:t>4. </a:t>
            </a:r>
            <a:r>
              <a:rPr lang="ru-RU" altLang="ru-RU" sz="1100" dirty="0" err="1"/>
              <a:t>Матеріально-технічне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забезпечення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кафедри</a:t>
            </a:r>
            <a:r>
              <a:rPr lang="ru-RU" altLang="ru-RU" sz="1100" dirty="0"/>
              <a:t> </a:t>
            </a:r>
          </a:p>
          <a:p>
            <a:r>
              <a:rPr lang="ru-RU" altLang="ru-RU" sz="1100" dirty="0"/>
              <a:t>5/6. </a:t>
            </a:r>
            <a:r>
              <a:rPr lang="ru-RU" altLang="ru-RU" sz="1100" dirty="0" err="1"/>
              <a:t>Викладачі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кафедри</a:t>
            </a:r>
            <a:r>
              <a:rPr lang="ru-RU" altLang="ru-RU" sz="1100" dirty="0"/>
              <a:t> (</a:t>
            </a:r>
            <a:r>
              <a:rPr lang="ru-RU" altLang="ru-RU" sz="1100" dirty="0" err="1"/>
              <a:t>посилання</a:t>
            </a:r>
            <a:r>
              <a:rPr lang="ru-RU" altLang="ru-RU" sz="1100" dirty="0"/>
              <a:t> на </a:t>
            </a:r>
            <a:r>
              <a:rPr lang="ru-RU" altLang="ru-RU" sz="1100" dirty="0" err="1"/>
              <a:t>персоналізовані</a:t>
            </a:r>
            <a:r>
              <a:rPr lang="ru-RU" altLang="ru-RU" sz="1100" dirty="0"/>
              <a:t> </a:t>
            </a:r>
            <a:r>
              <a:rPr lang="ru-RU" altLang="ru-RU" sz="1100" dirty="0" err="1"/>
              <a:t>сторінки</a:t>
            </a:r>
            <a:r>
              <a:rPr lang="ru-RU" altLang="ru-RU" sz="1100" dirty="0"/>
              <a:t> НПП в </a:t>
            </a:r>
            <a:r>
              <a:rPr lang="ru-RU" altLang="ru-RU" sz="1100" dirty="0" err="1"/>
              <a:t>проекті</a:t>
            </a:r>
            <a:r>
              <a:rPr lang="ru-RU" altLang="ru-RU" sz="1100" dirty="0"/>
              <a:t> </a:t>
            </a:r>
            <a:r>
              <a:rPr lang="en-GB" altLang="ru-RU" sz="1100" dirty="0">
                <a:hlinkClick r:id="rId3"/>
              </a:rPr>
              <a:t>https://intellect.kpi.ua/</a:t>
            </a:r>
            <a:r>
              <a:rPr lang="en-GB" altLang="ru-RU" sz="1100" dirty="0"/>
              <a:t>) </a:t>
            </a:r>
            <a:r>
              <a:rPr lang="uk-UA" altLang="ru-RU" sz="1100" dirty="0"/>
              <a:t> </a:t>
            </a:r>
          </a:p>
          <a:p>
            <a:r>
              <a:rPr lang="ru-RU" altLang="ru-RU" sz="1100" dirty="0"/>
              <a:t>7. </a:t>
            </a:r>
            <a:r>
              <a:rPr lang="ru-RU" altLang="ru-RU" sz="1100" dirty="0" err="1"/>
              <a:t>Вступ</a:t>
            </a:r>
            <a:r>
              <a:rPr lang="ru-RU" altLang="ru-RU" sz="1100" dirty="0"/>
              <a:t> на 1 курс. </a:t>
            </a:r>
            <a:r>
              <a:rPr lang="ru-RU" altLang="ru-RU" sz="1100" dirty="0" err="1"/>
              <a:t>Інформація</a:t>
            </a:r>
            <a:r>
              <a:rPr lang="ru-RU" altLang="ru-RU" sz="1100" dirty="0"/>
              <a:t> для </a:t>
            </a:r>
            <a:r>
              <a:rPr lang="ru-RU" altLang="ru-RU" sz="1100" dirty="0" err="1"/>
              <a:t>вступників</a:t>
            </a:r>
            <a:r>
              <a:rPr lang="ru-RU" altLang="ru-RU" sz="1100" dirty="0"/>
              <a:t> поточного (</a:t>
            </a:r>
            <a:r>
              <a:rPr lang="ru-RU" altLang="ru-RU" sz="1100" dirty="0" err="1"/>
              <a:t>або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наступного</a:t>
            </a:r>
            <a:r>
              <a:rPr lang="ru-RU" altLang="ru-RU" sz="1100" dirty="0"/>
              <a:t> року для </a:t>
            </a:r>
            <a:r>
              <a:rPr lang="ru-RU" altLang="ru-RU" sz="1100" dirty="0" err="1"/>
              <a:t>вересневого</a:t>
            </a:r>
            <a:r>
              <a:rPr lang="ru-RU" altLang="ru-RU" sz="1100" dirty="0"/>
              <a:t> і </a:t>
            </a:r>
            <a:r>
              <a:rPr lang="ru-RU" altLang="ru-RU" sz="1100" dirty="0" err="1"/>
              <a:t>грудневого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моніторингу</a:t>
            </a:r>
            <a:r>
              <a:rPr lang="ru-RU" altLang="ru-RU" sz="1100" dirty="0"/>
              <a:t>) </a:t>
            </a:r>
            <a:r>
              <a:rPr lang="ru-RU" altLang="ru-RU" sz="1100" dirty="0" err="1"/>
              <a:t>українською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мовою</a:t>
            </a:r>
            <a:r>
              <a:rPr lang="ru-RU" altLang="ru-RU" sz="1100" dirty="0"/>
              <a:t> </a:t>
            </a:r>
          </a:p>
          <a:p>
            <a:r>
              <a:rPr lang="ru-RU" altLang="ru-RU" sz="1100" dirty="0"/>
              <a:t>8. </a:t>
            </a:r>
            <a:r>
              <a:rPr lang="ru-RU" altLang="ru-RU" sz="1100" dirty="0" err="1"/>
              <a:t>Вступ</a:t>
            </a:r>
            <a:r>
              <a:rPr lang="ru-RU" altLang="ru-RU" sz="1100" dirty="0"/>
              <a:t> на 1 курс (</a:t>
            </a:r>
            <a:r>
              <a:rPr lang="en-GB" altLang="ru-RU" sz="1100" dirty="0" err="1"/>
              <a:t>en</a:t>
            </a:r>
            <a:r>
              <a:rPr lang="en-GB" altLang="ru-RU" sz="1100" dirty="0"/>
              <a:t>). </a:t>
            </a:r>
            <a:r>
              <a:rPr lang="ru-RU" altLang="ru-RU" sz="1100" dirty="0" err="1"/>
              <a:t>Інформація</a:t>
            </a:r>
            <a:r>
              <a:rPr lang="ru-RU" altLang="ru-RU" sz="1100" dirty="0"/>
              <a:t> для </a:t>
            </a:r>
            <a:r>
              <a:rPr lang="ru-RU" altLang="ru-RU" sz="1100" dirty="0" err="1"/>
              <a:t>вступників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англійською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мовою</a:t>
            </a:r>
            <a:r>
              <a:rPr lang="ru-RU" altLang="ru-RU" sz="1100" dirty="0"/>
              <a:t> (</a:t>
            </a:r>
            <a:r>
              <a:rPr lang="ru-RU" altLang="ru-RU" sz="1100" dirty="0" err="1"/>
              <a:t>наявність</a:t>
            </a:r>
            <a:r>
              <a:rPr lang="ru-RU" altLang="ru-RU" sz="1100" dirty="0"/>
              <a:t> </a:t>
            </a:r>
            <a:r>
              <a:rPr lang="ru-RU" altLang="ru-RU" sz="1100" dirty="0" err="1"/>
              <a:t>інформації</a:t>
            </a:r>
            <a:r>
              <a:rPr lang="ru-RU" altLang="ru-RU" sz="1100" dirty="0"/>
              <a:t> і </a:t>
            </a:r>
            <a:r>
              <a:rPr lang="ru-RU" altLang="ru-RU" sz="1100" dirty="0" err="1"/>
              <a:t>банеру</a:t>
            </a:r>
            <a:r>
              <a:rPr lang="ru-RU" altLang="ru-RU" sz="1100" dirty="0"/>
              <a:t> Центру </a:t>
            </a:r>
            <a:r>
              <a:rPr lang="ru-RU" altLang="ru-RU" sz="1100" dirty="0" err="1"/>
              <a:t>міжнародної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освіти</a:t>
            </a:r>
            <a:r>
              <a:rPr lang="ru-RU" altLang="ru-RU" sz="1100" dirty="0"/>
              <a:t>) </a:t>
            </a:r>
          </a:p>
          <a:p>
            <a:r>
              <a:rPr lang="ru-RU" altLang="ru-RU" sz="1100" dirty="0"/>
              <a:t>9/10. </a:t>
            </a:r>
            <a:r>
              <a:rPr lang="ru-RU" altLang="ru-RU" sz="1100" dirty="0" err="1"/>
              <a:t>Вступ</a:t>
            </a:r>
            <a:r>
              <a:rPr lang="ru-RU" altLang="ru-RU" sz="1100" dirty="0"/>
              <a:t> на 5 курс. </a:t>
            </a:r>
            <a:r>
              <a:rPr lang="ru-RU" altLang="ru-RU" sz="1100" dirty="0" err="1"/>
              <a:t>Інформація</a:t>
            </a:r>
            <a:r>
              <a:rPr lang="ru-RU" altLang="ru-RU" sz="1100" dirty="0"/>
              <a:t> для </a:t>
            </a:r>
            <a:r>
              <a:rPr lang="ru-RU" altLang="ru-RU" sz="1100" dirty="0" err="1"/>
              <a:t>вступників</a:t>
            </a:r>
            <a:r>
              <a:rPr lang="ru-RU" altLang="ru-RU" sz="1100" dirty="0"/>
              <a:t> в </a:t>
            </a:r>
            <a:r>
              <a:rPr lang="ru-RU" altLang="ru-RU" sz="1100" dirty="0" err="1"/>
              <a:t>магістратуру</a:t>
            </a:r>
            <a:r>
              <a:rPr lang="ru-RU" altLang="ru-RU" sz="1100" dirty="0"/>
              <a:t> </a:t>
            </a:r>
            <a:r>
              <a:rPr lang="ru-RU" altLang="ru-RU" sz="1100" dirty="0" err="1"/>
              <a:t>українською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мовою</a:t>
            </a:r>
            <a:r>
              <a:rPr lang="ru-RU" altLang="ru-RU" sz="1100" dirty="0"/>
              <a:t> </a:t>
            </a:r>
          </a:p>
          <a:p>
            <a:r>
              <a:rPr lang="ru-RU" altLang="ru-RU" sz="1100" dirty="0"/>
              <a:t>11. </a:t>
            </a:r>
            <a:r>
              <a:rPr lang="ru-RU" altLang="ru-RU" sz="1100" dirty="0" err="1"/>
              <a:t>Освітні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програми</a:t>
            </a:r>
            <a:r>
              <a:rPr lang="ru-RU" altLang="ru-RU" sz="1100" dirty="0"/>
              <a:t> </a:t>
            </a:r>
          </a:p>
          <a:p>
            <a:r>
              <a:rPr lang="ru-RU" altLang="ru-RU" sz="1100" dirty="0"/>
              <a:t>12. </a:t>
            </a:r>
            <a:r>
              <a:rPr lang="ru-RU" altLang="ru-RU" sz="1100" dirty="0" err="1"/>
              <a:t>Навчальний</a:t>
            </a:r>
            <a:r>
              <a:rPr lang="ru-RU" altLang="ru-RU" sz="1100" dirty="0"/>
              <a:t> план </a:t>
            </a:r>
          </a:p>
          <a:p>
            <a:r>
              <a:rPr lang="ru-RU" altLang="ru-RU" sz="1100" dirty="0"/>
              <a:t>13. </a:t>
            </a:r>
            <a:r>
              <a:rPr lang="ru-RU" altLang="ru-RU" sz="1100" dirty="0" err="1"/>
              <a:t>Навчальна</a:t>
            </a:r>
            <a:r>
              <a:rPr lang="ru-RU" altLang="ru-RU" sz="1100" dirty="0"/>
              <a:t> робота </a:t>
            </a:r>
            <a:r>
              <a:rPr lang="ru-RU" altLang="ru-RU" sz="1100" dirty="0" err="1"/>
              <a:t>зі</a:t>
            </a:r>
            <a:r>
              <a:rPr lang="ru-RU" altLang="ru-RU" sz="1100" dirty="0"/>
              <a:t> студентами. </a:t>
            </a:r>
            <a:r>
              <a:rPr lang="ru-RU" altLang="ru-RU" sz="1100" dirty="0" err="1"/>
              <a:t>Організація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навчальної</a:t>
            </a:r>
            <a:r>
              <a:rPr lang="ru-RU" altLang="ru-RU" sz="1100" dirty="0"/>
              <a:t> </a:t>
            </a:r>
            <a:r>
              <a:rPr lang="ru-RU" altLang="ru-RU" sz="1100" dirty="0" err="1"/>
              <a:t>роботи</a:t>
            </a:r>
            <a:r>
              <a:rPr lang="ru-RU" altLang="ru-RU" sz="1100" dirty="0"/>
              <a:t> НПП </a:t>
            </a:r>
            <a:r>
              <a:rPr lang="ru-RU" altLang="ru-RU" sz="1100" dirty="0" err="1"/>
              <a:t>зі</a:t>
            </a:r>
            <a:r>
              <a:rPr lang="ru-RU" altLang="ru-RU" sz="1100" dirty="0"/>
              <a:t> студентами через веб-сайт </a:t>
            </a:r>
            <a:r>
              <a:rPr lang="ru-RU" altLang="ru-RU" sz="1100" dirty="0" err="1"/>
              <a:t>кафедри</a:t>
            </a:r>
            <a:r>
              <a:rPr lang="ru-RU" altLang="ru-RU" sz="1100" dirty="0"/>
              <a:t> </a:t>
            </a:r>
          </a:p>
          <a:p>
            <a:r>
              <a:rPr lang="ru-RU" altLang="ru-RU" sz="1100" dirty="0"/>
              <a:t>14. </a:t>
            </a:r>
            <a:r>
              <a:rPr lang="ru-RU" altLang="ru-RU" sz="1100" dirty="0" err="1"/>
              <a:t>Результати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проведеної</a:t>
            </a:r>
            <a:r>
              <a:rPr lang="ru-RU" altLang="ru-RU" sz="1100" dirty="0"/>
              <a:t> практики </a:t>
            </a:r>
            <a:r>
              <a:rPr lang="ru-RU" altLang="ru-RU" sz="1100" dirty="0" err="1"/>
              <a:t>попереднього</a:t>
            </a:r>
            <a:r>
              <a:rPr lang="ru-RU" altLang="ru-RU" sz="1100" dirty="0"/>
              <a:t> і поточного </a:t>
            </a:r>
            <a:r>
              <a:rPr lang="ru-RU" altLang="ru-RU" sz="1100" dirty="0" err="1"/>
              <a:t>років</a:t>
            </a:r>
            <a:r>
              <a:rPr lang="ru-RU" altLang="ru-RU" sz="1100" dirty="0"/>
              <a:t> </a:t>
            </a:r>
          </a:p>
          <a:p>
            <a:r>
              <a:rPr lang="ru-RU" altLang="ru-RU" sz="1100" dirty="0"/>
              <a:t>15. </a:t>
            </a:r>
            <a:r>
              <a:rPr lang="ru-RU" altLang="ru-RU" sz="1100" dirty="0" err="1"/>
              <a:t>Перелік</a:t>
            </a:r>
            <a:r>
              <a:rPr lang="ru-RU" altLang="ru-RU" sz="1100" dirty="0"/>
              <a:t> тем </a:t>
            </a:r>
            <a:r>
              <a:rPr lang="ru-RU" altLang="ru-RU" sz="1100" dirty="0" err="1"/>
              <a:t>дипломних</a:t>
            </a:r>
            <a:r>
              <a:rPr lang="ru-RU" altLang="ru-RU" sz="1100" dirty="0"/>
              <a:t> </a:t>
            </a:r>
            <a:r>
              <a:rPr lang="ru-RU" altLang="ru-RU" sz="1100" dirty="0" err="1"/>
              <a:t>робіт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попереднього</a:t>
            </a:r>
            <a:r>
              <a:rPr lang="ru-RU" altLang="ru-RU" sz="1100" dirty="0"/>
              <a:t> і поточного </a:t>
            </a:r>
            <a:r>
              <a:rPr lang="ru-RU" altLang="ru-RU" sz="1100" dirty="0" err="1"/>
              <a:t>років</a:t>
            </a:r>
            <a:r>
              <a:rPr lang="ru-RU" altLang="ru-RU" sz="1100" dirty="0"/>
              <a:t> </a:t>
            </a:r>
          </a:p>
          <a:p>
            <a:r>
              <a:rPr lang="ru-RU" altLang="ru-RU" sz="1100" dirty="0"/>
              <a:t>16. </a:t>
            </a:r>
            <a:r>
              <a:rPr lang="ru-RU" altLang="ru-RU" sz="1100" dirty="0" err="1"/>
              <a:t>Дисертації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магістрів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попереднього</a:t>
            </a:r>
            <a:r>
              <a:rPr lang="ru-RU" altLang="ru-RU" sz="1100" dirty="0"/>
              <a:t> і поточного </a:t>
            </a:r>
            <a:r>
              <a:rPr lang="ru-RU" altLang="ru-RU" sz="1100" dirty="0" err="1"/>
              <a:t>років</a:t>
            </a:r>
            <a:r>
              <a:rPr lang="ru-RU" altLang="ru-RU" sz="1100" dirty="0"/>
              <a:t> </a:t>
            </a:r>
          </a:p>
          <a:p>
            <a:r>
              <a:rPr lang="ru-RU" altLang="ru-RU" sz="1100" dirty="0"/>
              <a:t>17/18. </a:t>
            </a:r>
            <a:r>
              <a:rPr lang="ru-RU" altLang="ru-RU" sz="1100" dirty="0" err="1"/>
              <a:t>Інформація</a:t>
            </a:r>
            <a:r>
              <a:rPr lang="ru-RU" altLang="ru-RU" sz="1100" dirty="0"/>
              <a:t> про </a:t>
            </a:r>
            <a:r>
              <a:rPr lang="ru-RU" altLang="ru-RU" sz="1100" dirty="0" err="1"/>
              <a:t>працевлаштування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випускників</a:t>
            </a:r>
            <a:r>
              <a:rPr lang="ru-RU" altLang="ru-RU" sz="1100" dirty="0"/>
              <a:t> та </a:t>
            </a:r>
            <a:r>
              <a:rPr lang="ru-RU" altLang="ru-RU" sz="1100" dirty="0" err="1"/>
              <a:t>студентів</a:t>
            </a:r>
            <a:endParaRPr lang="ru-RU" altLang="ru-RU" sz="1100" dirty="0"/>
          </a:p>
          <a:p>
            <a:r>
              <a:rPr lang="ru-RU" altLang="ru-RU" sz="1100" dirty="0"/>
              <a:t>19. </a:t>
            </a:r>
            <a:r>
              <a:rPr lang="ru-RU" altLang="ru-RU" sz="1100" dirty="0" err="1"/>
              <a:t>Інформація</a:t>
            </a:r>
            <a:r>
              <a:rPr lang="ru-RU" altLang="ru-RU" sz="1100" dirty="0"/>
              <a:t> про науку/</a:t>
            </a:r>
            <a:r>
              <a:rPr lang="ru-RU" altLang="ru-RU" sz="1100" dirty="0" err="1"/>
              <a:t>наукові</a:t>
            </a:r>
            <a:r>
              <a:rPr lang="ru-RU" altLang="ru-RU" sz="1100" dirty="0"/>
              <a:t> </a:t>
            </a:r>
            <a:r>
              <a:rPr lang="ru-RU" altLang="ru-RU" sz="1100" dirty="0" err="1"/>
              <a:t>школи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кафедри</a:t>
            </a:r>
            <a:r>
              <a:rPr lang="ru-RU" altLang="ru-RU" sz="1100" dirty="0"/>
              <a:t> </a:t>
            </a:r>
            <a:r>
              <a:rPr lang="ru-RU" altLang="ru-RU" sz="1100" dirty="0" err="1"/>
              <a:t>українською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мовою</a:t>
            </a:r>
            <a:r>
              <a:rPr lang="ru-RU" altLang="ru-RU" sz="1100" dirty="0"/>
              <a:t> </a:t>
            </a:r>
          </a:p>
          <a:p>
            <a:r>
              <a:rPr lang="ru-RU" altLang="ru-RU" sz="1100" dirty="0"/>
              <a:t>20. Наука/</a:t>
            </a:r>
            <a:r>
              <a:rPr lang="ru-RU" altLang="ru-RU" sz="1100" dirty="0" err="1"/>
              <a:t>наукові</a:t>
            </a:r>
            <a:r>
              <a:rPr lang="ru-RU" altLang="ru-RU" sz="1100" dirty="0"/>
              <a:t> </a:t>
            </a:r>
            <a:r>
              <a:rPr lang="ru-RU" altLang="ru-RU" sz="1100" dirty="0" err="1"/>
              <a:t>школи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кафедри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англійською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мовою</a:t>
            </a:r>
            <a:r>
              <a:rPr lang="ru-RU" altLang="ru-RU" sz="1100" dirty="0"/>
              <a:t> </a:t>
            </a:r>
          </a:p>
          <a:p>
            <a:r>
              <a:rPr lang="ru-RU" altLang="ru-RU" sz="1100" dirty="0"/>
              <a:t>21. </a:t>
            </a:r>
            <a:r>
              <a:rPr lang="ru-RU" altLang="ru-RU" sz="1100" dirty="0" err="1"/>
              <a:t>Публікації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викладачів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кафедри</a:t>
            </a:r>
            <a:r>
              <a:rPr lang="ru-RU" altLang="ru-RU" sz="1100" dirty="0"/>
              <a:t> не </a:t>
            </a:r>
            <a:r>
              <a:rPr lang="ru-RU" altLang="ru-RU" sz="1100" dirty="0" err="1"/>
              <a:t>старші</a:t>
            </a:r>
            <a:r>
              <a:rPr lang="ru-RU" altLang="ru-RU" sz="1100" dirty="0"/>
              <a:t> 5-ти </a:t>
            </a:r>
            <a:r>
              <a:rPr lang="ru-RU" altLang="ru-RU" sz="1100" dirty="0" err="1"/>
              <a:t>років</a:t>
            </a:r>
            <a:r>
              <a:rPr lang="ru-RU" altLang="ru-RU" sz="1100" dirty="0"/>
              <a:t> </a:t>
            </a:r>
          </a:p>
          <a:p>
            <a:r>
              <a:rPr lang="ru-RU" altLang="ru-RU" sz="1100" dirty="0"/>
              <a:t>22. </a:t>
            </a:r>
            <a:r>
              <a:rPr lang="ru-RU" altLang="ru-RU" sz="1100" dirty="0" err="1"/>
              <a:t>Регулярні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наукові</a:t>
            </a:r>
            <a:r>
              <a:rPr lang="ru-RU" altLang="ru-RU" sz="1100" dirty="0"/>
              <a:t> заходи на </a:t>
            </a:r>
            <a:r>
              <a:rPr lang="ru-RU" altLang="ru-RU" sz="1100" dirty="0" err="1"/>
              <a:t>кафедрі</a:t>
            </a:r>
            <a:r>
              <a:rPr lang="ru-RU" altLang="ru-RU" sz="1100" dirty="0"/>
              <a:t>: </a:t>
            </a:r>
            <a:r>
              <a:rPr lang="ru-RU" altLang="ru-RU" sz="1100" dirty="0" err="1"/>
              <a:t>конференції</a:t>
            </a:r>
            <a:r>
              <a:rPr lang="ru-RU" altLang="ru-RU" sz="1100" dirty="0"/>
              <a:t>, </a:t>
            </a:r>
            <a:r>
              <a:rPr lang="ru-RU" altLang="ru-RU" sz="1100" dirty="0" err="1"/>
              <a:t>гуртки</a:t>
            </a:r>
            <a:r>
              <a:rPr lang="ru-RU" altLang="ru-RU" sz="1100" dirty="0"/>
              <a:t>, </a:t>
            </a:r>
            <a:r>
              <a:rPr lang="ru-RU" altLang="ru-RU" sz="1100" dirty="0" err="1"/>
              <a:t>семінари</a:t>
            </a:r>
            <a:r>
              <a:rPr lang="ru-RU" altLang="ru-RU" sz="1100" dirty="0"/>
              <a:t>, </a:t>
            </a:r>
            <a:r>
              <a:rPr lang="ru-RU" altLang="ru-RU" sz="1100" dirty="0" err="1"/>
              <a:t>читання</a:t>
            </a:r>
            <a:r>
              <a:rPr lang="ru-RU" altLang="ru-RU" sz="1100" dirty="0"/>
              <a:t> та </a:t>
            </a:r>
            <a:r>
              <a:rPr lang="ru-RU" altLang="ru-RU" sz="1100" dirty="0" err="1"/>
              <a:t>інше</a:t>
            </a:r>
            <a:endParaRPr lang="ru-RU" altLang="ru-RU" sz="1100" dirty="0"/>
          </a:p>
          <a:p>
            <a:r>
              <a:rPr lang="ru-RU" altLang="ru-RU" sz="1100" dirty="0"/>
              <a:t> 23. </a:t>
            </a:r>
            <a:r>
              <a:rPr lang="ru-RU" altLang="ru-RU" sz="1100" dirty="0" err="1"/>
              <a:t>Наукова</a:t>
            </a:r>
            <a:r>
              <a:rPr lang="ru-RU" altLang="ru-RU" sz="1100" dirty="0"/>
              <a:t> робота </a:t>
            </a:r>
            <a:r>
              <a:rPr lang="ru-RU" altLang="ru-RU" sz="1100" dirty="0" err="1"/>
              <a:t>зі</a:t>
            </a:r>
            <a:r>
              <a:rPr lang="ru-RU" altLang="ru-RU" sz="1100" dirty="0"/>
              <a:t> студентами. </a:t>
            </a:r>
            <a:r>
              <a:rPr lang="ru-RU" altLang="ru-RU" sz="1100" dirty="0" err="1"/>
              <a:t>Організація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наукової</a:t>
            </a:r>
            <a:r>
              <a:rPr lang="ru-RU" altLang="ru-RU" sz="1100" dirty="0"/>
              <a:t> </a:t>
            </a:r>
            <a:r>
              <a:rPr lang="ru-RU" altLang="ru-RU" sz="1100" dirty="0" err="1"/>
              <a:t>роботи</a:t>
            </a:r>
            <a:r>
              <a:rPr lang="ru-RU" altLang="ru-RU" sz="1100" dirty="0"/>
              <a:t> НПП </a:t>
            </a:r>
            <a:r>
              <a:rPr lang="ru-RU" altLang="ru-RU" sz="1100" dirty="0" err="1"/>
              <a:t>зі</a:t>
            </a:r>
            <a:r>
              <a:rPr lang="ru-RU" altLang="ru-RU" sz="1100" dirty="0"/>
              <a:t> студентами через веб-сайт </a:t>
            </a:r>
            <a:r>
              <a:rPr lang="ru-RU" altLang="ru-RU" sz="1100" dirty="0" err="1"/>
              <a:t>кафедри</a:t>
            </a:r>
            <a:r>
              <a:rPr lang="ru-RU" altLang="ru-RU" sz="1100" dirty="0"/>
              <a:t> </a:t>
            </a:r>
          </a:p>
          <a:p>
            <a:r>
              <a:rPr lang="ru-RU" altLang="ru-RU" sz="1100" dirty="0"/>
              <a:t>24/25. </a:t>
            </a:r>
            <a:r>
              <a:rPr lang="ru-RU" altLang="ru-RU" sz="1100" dirty="0" err="1"/>
              <a:t>Зарубіжне</a:t>
            </a:r>
            <a:r>
              <a:rPr lang="ru-RU" altLang="ru-RU" sz="1100" dirty="0"/>
              <a:t> партнерство </a:t>
            </a:r>
            <a:r>
              <a:rPr lang="ru-RU" altLang="ru-RU" sz="1100" dirty="0" err="1"/>
              <a:t>кафедри</a:t>
            </a:r>
            <a:r>
              <a:rPr lang="ru-RU" altLang="ru-RU" sz="1100" dirty="0"/>
              <a:t> </a:t>
            </a:r>
            <a:r>
              <a:rPr lang="ru-RU" altLang="ru-RU" sz="1100" dirty="0" err="1"/>
              <a:t>українською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мовою</a:t>
            </a:r>
            <a:r>
              <a:rPr lang="ru-RU" altLang="ru-RU" sz="1100" dirty="0"/>
              <a:t> </a:t>
            </a:r>
          </a:p>
          <a:p>
            <a:r>
              <a:rPr lang="ru-RU" altLang="ru-RU" sz="1100" dirty="0"/>
              <a:t>26/27. </a:t>
            </a:r>
            <a:r>
              <a:rPr lang="ru-RU" altLang="ru-RU" sz="1100" dirty="0" err="1"/>
              <a:t>Новини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кафедри</a:t>
            </a:r>
            <a:r>
              <a:rPr lang="ru-RU" altLang="ru-RU" sz="1100" dirty="0"/>
              <a:t> </a:t>
            </a:r>
            <a:r>
              <a:rPr lang="ru-RU" altLang="ru-RU" sz="1100" dirty="0" err="1"/>
              <a:t>українською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мовою</a:t>
            </a:r>
            <a:r>
              <a:rPr lang="ru-RU" altLang="ru-RU" sz="1100" dirty="0"/>
              <a:t> не </a:t>
            </a:r>
            <a:r>
              <a:rPr lang="ru-RU" altLang="ru-RU" sz="1100" dirty="0" err="1"/>
              <a:t>старші</a:t>
            </a:r>
            <a:r>
              <a:rPr lang="ru-RU" altLang="ru-RU" sz="1100" dirty="0"/>
              <a:t> 3-х </a:t>
            </a:r>
            <a:r>
              <a:rPr lang="ru-RU" altLang="ru-RU" sz="1100" dirty="0" err="1"/>
              <a:t>місяців</a:t>
            </a:r>
            <a:r>
              <a:rPr lang="ru-RU" altLang="ru-RU" sz="1100" dirty="0"/>
              <a:t> (</a:t>
            </a:r>
            <a:r>
              <a:rPr lang="ru-RU" altLang="ru-RU" sz="1100" dirty="0" err="1"/>
              <a:t>якщо</a:t>
            </a:r>
            <a:r>
              <a:rPr lang="ru-RU" altLang="ru-RU" sz="1100" dirty="0"/>
              <a:t> </a:t>
            </a:r>
            <a:r>
              <a:rPr lang="ru-RU" altLang="ru-RU" sz="1100" dirty="0" err="1"/>
              <a:t>усі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повідомлення</a:t>
            </a:r>
            <a:r>
              <a:rPr lang="ru-RU" altLang="ru-RU" sz="1100" dirty="0"/>
              <a:t> рубрики </a:t>
            </a:r>
            <a:r>
              <a:rPr lang="ru-RU" altLang="ru-RU" sz="1100" dirty="0" err="1"/>
              <a:t>старші</a:t>
            </a:r>
            <a:r>
              <a:rPr lang="ru-RU" altLang="ru-RU" sz="1100" dirty="0"/>
              <a:t> </a:t>
            </a:r>
            <a:r>
              <a:rPr lang="ru-RU" altLang="ru-RU" sz="1100" dirty="0" err="1"/>
              <a:t>трьох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місяців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від</a:t>
            </a:r>
            <a:r>
              <a:rPr lang="ru-RU" altLang="ru-RU" sz="1100" dirty="0"/>
              <a:t> дня </a:t>
            </a:r>
            <a:r>
              <a:rPr lang="ru-RU" altLang="ru-RU" sz="1100" dirty="0" err="1"/>
              <a:t>проведення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моніторингу</a:t>
            </a:r>
            <a:r>
              <a:rPr lang="ru-RU" altLang="ru-RU" sz="1100" dirty="0"/>
              <a:t>, </a:t>
            </a:r>
            <a:r>
              <a:rPr lang="ru-RU" altLang="ru-RU" sz="1100" dirty="0" err="1"/>
              <a:t>розділ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вважається</a:t>
            </a:r>
            <a:r>
              <a:rPr lang="ru-RU" altLang="ru-RU" sz="1100" dirty="0"/>
              <a:t> </a:t>
            </a:r>
            <a:r>
              <a:rPr lang="ru-RU" altLang="ru-RU" sz="1100" dirty="0" err="1"/>
              <a:t>архівом</a:t>
            </a:r>
            <a:r>
              <a:rPr lang="ru-RU" altLang="ru-RU" sz="1100" dirty="0"/>
              <a:t> і не </a:t>
            </a:r>
            <a:r>
              <a:rPr lang="ru-RU" altLang="ru-RU" sz="1100" dirty="0" err="1"/>
              <a:t>включається</a:t>
            </a:r>
            <a:r>
              <a:rPr lang="ru-RU" altLang="ru-RU" sz="1100" dirty="0"/>
              <a:t> в </a:t>
            </a:r>
            <a:r>
              <a:rPr lang="ru-RU" altLang="ru-RU" sz="1100" dirty="0" err="1"/>
              <a:t>таблицю</a:t>
            </a:r>
            <a:r>
              <a:rPr lang="ru-RU" altLang="ru-RU" sz="1100" dirty="0"/>
              <a:t>) </a:t>
            </a:r>
          </a:p>
          <a:p>
            <a:r>
              <a:rPr lang="ru-RU" altLang="ru-RU" sz="1100" dirty="0"/>
              <a:t>28. </a:t>
            </a:r>
            <a:r>
              <a:rPr lang="ru-RU" altLang="ru-RU" sz="1100" dirty="0" err="1"/>
              <a:t>Працездатне</a:t>
            </a:r>
            <a:r>
              <a:rPr lang="ru-RU" altLang="ru-RU" sz="1100" dirty="0"/>
              <a:t> </a:t>
            </a:r>
            <a:r>
              <a:rPr lang="en-GB" altLang="ru-RU" sz="1100" dirty="0"/>
              <a:t>RSS </a:t>
            </a:r>
            <a:r>
              <a:rPr lang="ru-RU" altLang="ru-RU" sz="1100" dirty="0" err="1"/>
              <a:t>із</a:t>
            </a:r>
            <a:r>
              <a:rPr lang="ru-RU" altLang="ru-RU" sz="1100" dirty="0"/>
              <a:t> списком новин не старших 3-х </a:t>
            </a:r>
            <a:r>
              <a:rPr lang="ru-RU" altLang="ru-RU" sz="1100" dirty="0" err="1"/>
              <a:t>місяців</a:t>
            </a:r>
            <a:endParaRPr lang="ru-RU" altLang="ru-RU" sz="1100" dirty="0"/>
          </a:p>
          <a:p>
            <a:pPr>
              <a:buFont typeface="Arial" panose="020B0604020202020204" pitchFamily="34" charset="0"/>
              <a:buNone/>
            </a:pPr>
            <a:endParaRPr lang="ru-RU" altLang="ru-RU" sz="1100" dirty="0"/>
          </a:p>
        </p:txBody>
      </p:sp>
    </p:spTree>
    <p:extLst>
      <p:ext uri="{BB962C8B-B14F-4D97-AF65-F5344CB8AC3E}">
        <p14:creationId xmlns:p14="http://schemas.microsoft.com/office/powerpoint/2010/main" val="141965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1774825" y="260350"/>
            <a:ext cx="864235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altLang="uk-UA" sz="2600" b="1" u="sng" dirty="0">
                <a:solidFill>
                  <a:srgbClr val="FF0000"/>
                </a:solidFill>
              </a:rPr>
              <a:t>Зміст та чисельні значення основних критеріїв:</a:t>
            </a:r>
            <a:endParaRPr lang="ru-RU" altLang="uk-UA" sz="2600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42390"/>
              </p:ext>
            </p:extLst>
          </p:nvPr>
        </p:nvGraphicFramePr>
        <p:xfrm>
          <a:off x="766937" y="934201"/>
          <a:ext cx="8713787" cy="5527678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6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з/п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Найменування показників (нормативів)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Значення показника (нормативу)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Контингент бакалаврів </a:t>
                      </a:r>
                      <a:r>
                        <a:rPr kumimoji="0" lang="uk-UA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1 курс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не менше 15 осіб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Контингент бакалаврів </a:t>
                      </a:r>
                      <a:r>
                        <a:rPr kumimoji="0" lang="uk-UA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2 курс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не менше 15 осіб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Контингент магістрів </a:t>
                      </a:r>
                      <a:r>
                        <a:rPr kumimoji="0" lang="uk-UA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1 рік (5 курс)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не менше 10 осіб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Контингент магістрів </a:t>
                      </a:r>
                      <a:r>
                        <a:rPr kumimoji="0" lang="uk-UA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2 рік (6 курс)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не менше 10 осіб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Контингент докторів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PhD </a:t>
                      </a:r>
                      <a:r>
                        <a:rPr kumimoji="0" lang="uk-UA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(1 рік)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2 особи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(за спеціальністю)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Контингент докторів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PhD </a:t>
                      </a:r>
                      <a:r>
                        <a:rPr kumimoji="0" lang="uk-UA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(2 рік)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2 особи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(за спеціальністю)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Науковий ступінь завідувача кафедри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Доктор наук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86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Відповідність наукової спеціальності завідувача кафедри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за дипломом про науковий ступінь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Наказ МОНУ від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06.11.2015 р. № 1151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Штатних НПП, які мають ступінь доктора наук та вчене звання 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(осіб)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не менше 2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NewRoman,Bold" charset="-128"/>
                          <a:cs typeface="Times New Roman" pitchFamily="18" charset="0"/>
                        </a:rPr>
                        <a:t>Частка штатних НПП з науковими ступенями та/або вченими званнями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не менше 70 %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16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1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796294"/>
              </p:ext>
            </p:extLst>
          </p:nvPr>
        </p:nvGraphicFramePr>
        <p:xfrm>
          <a:off x="753110" y="206664"/>
          <a:ext cx="8713788" cy="6488113"/>
        </p:xfrm>
        <a:graphic>
          <a:graphicData uri="http://schemas.openxmlformats.org/drawingml/2006/table">
            <a:tbl>
              <a:tblPr/>
              <a:tblGrid>
                <a:gridCol w="442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11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Кількість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кандидатів наук, підготовлених за останні 5 років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 (із врахуванням здобувачів), на одного штатного НПП з науковим ступенем та/або вченим званням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0,5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12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Кількість 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докторів наук, підготовлених за останні 5 років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 (із врахуванням здобувачів), на одного штатного НПП – доктора наук та/або професора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0,3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13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Наявність аспірантури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+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(лише за наявністю аспірантів)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14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Частка 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штатних НПП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, які проводять наукові дослідження за тематикою кафедри і мають щорічний 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рейтинг науково-інноваційної роботи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не менше 450 балів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(%)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100 %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15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Кількість публікацій (статей) 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за останні 5 років 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(на одного штатного НПП), у тому числі: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менше 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10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16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- у фахових виданнях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менше 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8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17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- у міжнародних реферованих виданнях та у визнаних МОН України наукометричних базах даних (Scopus, Web of Science Core Collection)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менше 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18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Кількість виданих штатними НПП кафедри за останні 5 років підручників (з грифом МОН України або Вченої ради університету) та монографій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0,7 на одного НПП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19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Проведення лекцій штатними НПП кафедри, які мають науковий ступінь та/або вчене звання 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(для рівня ВО -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PhD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Проведення лекцій штатними НПП кафедри, які мають науковий ступінь доктора наук та вчене звання 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(для рівня ВО -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PhD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NewRoman,Bold" charset="-128"/>
                          <a:cs typeface="Times New Roman" pitchFamily="18" charset="0"/>
                        </a:rPr>
                        <a:t>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NewRoman,Bold" charset="-128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0 %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746" marR="407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Комплексний</a:t>
            </a:r>
            <a:r>
              <a:rPr lang="ru-RU" b="1" dirty="0"/>
              <a:t> </a:t>
            </a:r>
            <a:r>
              <a:rPr lang="ru-RU" b="1" dirty="0" err="1"/>
              <a:t>моніторинг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підготовки</a:t>
            </a:r>
            <a:r>
              <a:rPr lang="ru-RU" b="1" dirty="0"/>
              <a:t> </a:t>
            </a:r>
            <a:r>
              <a:rPr lang="ru-RU" b="1" dirty="0" err="1"/>
              <a:t>фахівців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2518036"/>
            <a:ext cx="8596668" cy="3880773"/>
          </a:xfrm>
        </p:spPr>
        <p:txBody>
          <a:bodyPr/>
          <a:lstStyle/>
          <a:p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/>
              <a:t>індексу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 smtClean="0"/>
              <a:t>фахівців</a:t>
            </a:r>
            <a:endParaRPr lang="ru-RU" dirty="0" smtClean="0"/>
          </a:p>
          <a:p>
            <a:r>
              <a:rPr lang="ru-RU" dirty="0" err="1"/>
              <a:t>Динаміка</a:t>
            </a:r>
            <a:r>
              <a:rPr lang="ru-RU" dirty="0"/>
              <a:t> поточного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кафедри</a:t>
            </a:r>
            <a:r>
              <a:rPr lang="ru-RU" dirty="0"/>
              <a:t> (</a:t>
            </a:r>
            <a:r>
              <a:rPr lang="ru-RU" dirty="0" err="1"/>
              <a:t>Mпот</a:t>
            </a:r>
            <a:r>
              <a:rPr lang="ru-RU" dirty="0"/>
              <a:t>) по </a:t>
            </a:r>
            <a:r>
              <a:rPr lang="ru-RU" dirty="0" err="1"/>
              <a:t>відношенню</a:t>
            </a:r>
            <a:r>
              <a:rPr lang="ru-RU" dirty="0"/>
              <a:t> до </a:t>
            </a:r>
            <a:r>
              <a:rPr lang="ru-RU" dirty="0" err="1"/>
              <a:t>попереднього</a:t>
            </a:r>
            <a:r>
              <a:rPr lang="ru-RU" dirty="0"/>
              <a:t> (</a:t>
            </a:r>
            <a:r>
              <a:rPr lang="ru-RU" dirty="0" err="1"/>
              <a:t>Mпoп</a:t>
            </a:r>
            <a:r>
              <a:rPr lang="ru-RU" dirty="0"/>
              <a:t>) за результатами </a:t>
            </a:r>
            <a:r>
              <a:rPr lang="ru-RU" dirty="0" err="1"/>
              <a:t>ректорського</a:t>
            </a:r>
            <a:r>
              <a:rPr lang="ru-RU" dirty="0"/>
              <a:t> контролю (</a:t>
            </a:r>
            <a:r>
              <a:rPr lang="ru-RU" dirty="0" err="1"/>
              <a:t>Mпот</a:t>
            </a:r>
            <a:r>
              <a:rPr lang="ru-RU" dirty="0"/>
              <a:t>)/(</a:t>
            </a:r>
            <a:r>
              <a:rPr lang="ru-RU" dirty="0" err="1"/>
              <a:t>Mпoп</a:t>
            </a:r>
            <a:r>
              <a:rPr lang="ru-RU" dirty="0"/>
              <a:t>)&lt;=</a:t>
            </a:r>
            <a:r>
              <a:rPr lang="ru-RU" dirty="0" smtClean="0"/>
              <a:t>1</a:t>
            </a:r>
          </a:p>
          <a:p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</a:t>
            </a:r>
            <a:r>
              <a:rPr lang="ru-RU" dirty="0" err="1"/>
              <a:t>кафедри</a:t>
            </a:r>
            <a:r>
              <a:rPr lang="ru-RU" dirty="0"/>
              <a:t> і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відповідність</a:t>
            </a:r>
            <a:r>
              <a:rPr lang="ru-RU" dirty="0"/>
              <a:t> ОП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979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7062"/>
          </a:xfrm>
        </p:spPr>
        <p:txBody>
          <a:bodyPr/>
          <a:lstStyle/>
          <a:p>
            <a:pPr algn="ctr"/>
            <a:r>
              <a:rPr lang="uk-UA" sz="3200" dirty="0" smtClean="0"/>
              <a:t>Відсутні</a:t>
            </a:r>
            <a:r>
              <a:rPr lang="uk-UA" dirty="0" smtClean="0"/>
              <a:t> </a:t>
            </a:r>
            <a:r>
              <a:rPr lang="uk-UA" b="1" dirty="0" smtClean="0"/>
              <a:t>2</a:t>
            </a:r>
            <a:r>
              <a:rPr lang="uk-UA" dirty="0" smtClean="0"/>
              <a:t> доктори наук за ОП</a:t>
            </a:r>
            <a:endParaRPr lang="ru-RU" dirty="0"/>
          </a:p>
        </p:txBody>
      </p:sp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143701"/>
              </p:ext>
            </p:extLst>
          </p:nvPr>
        </p:nvGraphicFramePr>
        <p:xfrm>
          <a:off x="1126874" y="1346662"/>
          <a:ext cx="7697587" cy="53118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3750">
                  <a:extLst>
                    <a:ext uri="{9D8B030D-6E8A-4147-A177-3AD203B41FA5}">
                      <a16:colId xmlns:a16="http://schemas.microsoft.com/office/drawing/2014/main" val="138232841"/>
                    </a:ext>
                  </a:extLst>
                </a:gridCol>
                <a:gridCol w="3475959">
                  <a:extLst>
                    <a:ext uri="{9D8B030D-6E8A-4147-A177-3AD203B41FA5}">
                      <a16:colId xmlns:a16="http://schemas.microsoft.com/office/drawing/2014/main" val="1077461317"/>
                    </a:ext>
                  </a:extLst>
                </a:gridCol>
                <a:gridCol w="567878">
                  <a:extLst>
                    <a:ext uri="{9D8B030D-6E8A-4147-A177-3AD203B41FA5}">
                      <a16:colId xmlns:a16="http://schemas.microsoft.com/office/drawing/2014/main" val="2282674997"/>
                    </a:ext>
                  </a:extLst>
                </a:gridCol>
              </a:tblGrid>
              <a:tr h="2570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sng" strike="noStrike" dirty="0">
                          <a:effectLst/>
                        </a:rPr>
                        <a:t>Факультет/</a:t>
                      </a:r>
                      <a:r>
                        <a:rPr lang="ru-RU" sz="1400" b="1" u="sng" strike="noStrike" dirty="0" err="1">
                          <a:effectLst/>
                        </a:rPr>
                        <a:t>інститут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sng" strike="noStrike" dirty="0">
                          <a:effectLst/>
                        </a:rPr>
                        <a:t>Кафедра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sng" strike="noStrike" dirty="0">
                          <a:effectLst/>
                        </a:rPr>
                        <a:t>Спец.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6607372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Фізико</a:t>
                      </a:r>
                      <a:r>
                        <a:rPr lang="ru-RU" sz="1400" u="none" strike="noStrike" dirty="0">
                          <a:effectLst/>
                        </a:rPr>
                        <a:t> - </a:t>
                      </a:r>
                      <a:r>
                        <a:rPr lang="ru-RU" sz="1400" u="none" strike="noStrike" dirty="0" err="1">
                          <a:effectLst/>
                        </a:rPr>
                        <a:t>технічний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інститут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Прикладної фізики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0171806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Фізико-технічний інститут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Фізики енергетичних систем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105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0860130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Радіотехнічний</a:t>
                      </a:r>
                      <a:r>
                        <a:rPr lang="ru-RU" sz="1400" u="none" strike="noStrike" dirty="0">
                          <a:effectLst/>
                        </a:rPr>
                        <a:t> факультет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Радіотехнічних пристроїв та систем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172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7040363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Факультет біотехнології і біотехніки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кафедра біотехніки та інженерії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345887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Хіміко-технологічний факультет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Кафедра хімічної технології кераміки та скла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161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126204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Інженерно-хімічний факультет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Екології та технології рослинних полімерів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161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6314519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Радіотехнічний факультет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Кафедра радіотехнічних пристроїв та систем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172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1732249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Зварювальний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Електрозварювальних установок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5588382"/>
                  </a:ext>
                </a:extLst>
              </a:tr>
              <a:tr h="4822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Інститут енергозбереження та енергоменеджменту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Автоматизації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управління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електротехнічними</a:t>
                      </a:r>
                      <a:r>
                        <a:rPr lang="ru-RU" sz="1400" u="none" strike="noStrike" dirty="0">
                          <a:effectLst/>
                        </a:rPr>
                        <a:t> комплексами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141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456214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Інженерно-фізичний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Фізико-хімічних основ технології металів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136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7323962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Приладобудівний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Приладів і систем орієнтації і навігації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151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6100508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Інститут енергозбереження та енергоменеджменту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Теплотехніки та енергозбереження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1947632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Біомедичної інженерії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Біомедичної кібернетики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005049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Факультет біомедичної інженерії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Кафедра біомедичної інженерії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152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3217347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Факультет біомедичної інженерії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Кафедра біомедичної інженерії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163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5218915"/>
                  </a:ext>
                </a:extLst>
              </a:tr>
              <a:tr h="257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Приладобудівний факультет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Інформаційно-вимірювальної техніки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7732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870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7062"/>
          </a:xfrm>
        </p:spPr>
        <p:txBody>
          <a:bodyPr/>
          <a:lstStyle/>
          <a:p>
            <a:pPr algn="ctr"/>
            <a:r>
              <a:rPr lang="uk-UA" sz="3200" dirty="0" smtClean="0"/>
              <a:t>Не виконується наукова складова НПП</a:t>
            </a:r>
            <a:endParaRPr lang="ru-RU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440443"/>
              </p:ext>
            </p:extLst>
          </p:nvPr>
        </p:nvGraphicFramePr>
        <p:xfrm>
          <a:off x="1071345" y="1586793"/>
          <a:ext cx="7648705" cy="4073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7369">
                  <a:extLst>
                    <a:ext uri="{9D8B030D-6E8A-4147-A177-3AD203B41FA5}">
                      <a16:colId xmlns:a16="http://schemas.microsoft.com/office/drawing/2014/main" val="2065119213"/>
                    </a:ext>
                  </a:extLst>
                </a:gridCol>
                <a:gridCol w="4011336">
                  <a:extLst>
                    <a:ext uri="{9D8B030D-6E8A-4147-A177-3AD203B41FA5}">
                      <a16:colId xmlns:a16="http://schemas.microsoft.com/office/drawing/2014/main" val="2836178950"/>
                    </a:ext>
                  </a:extLst>
                </a:gridCol>
              </a:tblGrid>
              <a:tr h="2851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sng" strike="noStrike" dirty="0">
                          <a:effectLst/>
                        </a:rPr>
                        <a:t>Факультет/</a:t>
                      </a:r>
                      <a:r>
                        <a:rPr lang="ru-RU" sz="1800" b="1" u="sng" strike="noStrike" dirty="0" err="1">
                          <a:effectLst/>
                        </a:rPr>
                        <a:t>інститут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sng" strike="noStrike" dirty="0">
                          <a:effectLst/>
                        </a:rPr>
                        <a:t>Кафедра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8932241"/>
                  </a:ext>
                </a:extLst>
              </a:tr>
              <a:tr h="285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Видавничо-поліграфічний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інститут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Графіки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117646"/>
                  </a:ext>
                </a:extLst>
              </a:tr>
              <a:tr h="285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Фізико-технічний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інститут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Кафедра інформаційної безпеки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4031129"/>
                  </a:ext>
                </a:extLst>
              </a:tr>
              <a:tr h="5350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Факультет </a:t>
                      </a:r>
                      <a:r>
                        <a:rPr lang="ru-RU" sz="1400" u="none" strike="noStrike" dirty="0" err="1">
                          <a:effectLst/>
                        </a:rPr>
                        <a:t>прикладної</a:t>
                      </a:r>
                      <a:r>
                        <a:rPr lang="ru-RU" sz="1400" u="none" strike="noStrike" dirty="0">
                          <a:effectLst/>
                        </a:rPr>
                        <a:t> математики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кафедра сисемного програмування та  спеціалізованих комп"ютерних систем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3458826"/>
                  </a:ext>
                </a:extLst>
              </a:tr>
              <a:tr h="285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Факультет </a:t>
                      </a:r>
                      <a:r>
                        <a:rPr lang="ru-RU" sz="1400" u="none" strike="noStrike" dirty="0" err="1">
                          <a:effectLst/>
                        </a:rPr>
                        <a:t>електроенерготехніки</a:t>
                      </a:r>
                      <a:r>
                        <a:rPr lang="ru-RU" sz="1400" u="none" strike="noStrike" dirty="0">
                          <a:effectLst/>
                        </a:rPr>
                        <a:t> та автоматики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Електричних</a:t>
                      </a:r>
                      <a:r>
                        <a:rPr lang="ru-RU" sz="1400" u="none" strike="noStrike" dirty="0">
                          <a:effectLst/>
                        </a:rPr>
                        <a:t> мереж та систем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5037554"/>
                  </a:ext>
                </a:extLst>
              </a:tr>
              <a:tr h="285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Інститут</a:t>
                      </a:r>
                      <a:r>
                        <a:rPr lang="ru-RU" sz="1400" u="none" strike="noStrike" dirty="0">
                          <a:effectLst/>
                        </a:rPr>
                        <a:t> прикладного системного </a:t>
                      </a:r>
                      <a:r>
                        <a:rPr lang="ru-RU" sz="1400" u="none" strike="noStrike" dirty="0" err="1">
                          <a:effectLst/>
                        </a:rPr>
                        <a:t>аналізу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Математичних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методів</a:t>
                      </a:r>
                      <a:r>
                        <a:rPr lang="ru-RU" sz="1400" u="none" strike="noStrike" dirty="0">
                          <a:effectLst/>
                        </a:rPr>
                        <a:t> системного </a:t>
                      </a:r>
                      <a:r>
                        <a:rPr lang="ru-RU" sz="1400" u="none" strike="noStrike" dirty="0" err="1">
                          <a:effectLst/>
                        </a:rPr>
                        <a:t>аналізу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0761546"/>
                  </a:ext>
                </a:extLst>
              </a:tr>
              <a:tr h="285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Інститут телекомунікаційних систем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Інформаційно-телекомунікаційних</a:t>
                      </a:r>
                      <a:r>
                        <a:rPr lang="ru-RU" sz="1400" u="none" strike="noStrike" dirty="0">
                          <a:effectLst/>
                        </a:rPr>
                        <a:t> мереж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3068579"/>
                  </a:ext>
                </a:extLst>
              </a:tr>
              <a:tr h="285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Інститут прикладного системного аналізу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Кафедра системного </a:t>
                      </a:r>
                      <a:r>
                        <a:rPr lang="ru-RU" sz="1400" u="none" strike="noStrike" dirty="0" err="1">
                          <a:effectLst/>
                        </a:rPr>
                        <a:t>проектування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9756435"/>
                  </a:ext>
                </a:extLst>
              </a:tr>
              <a:tr h="285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Зварювальний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Електрозварювальних</a:t>
                      </a:r>
                      <a:r>
                        <a:rPr lang="ru-RU" sz="1400" u="none" strike="noStrike" dirty="0">
                          <a:effectLst/>
                        </a:rPr>
                        <a:t> установок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5108988"/>
                  </a:ext>
                </a:extLst>
              </a:tr>
              <a:tr h="285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фізико-математичний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математичної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фізики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7545037"/>
                  </a:ext>
                </a:extLst>
              </a:tr>
              <a:tr h="285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Інженерно-фізичний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Фізико-хімічних</a:t>
                      </a:r>
                      <a:r>
                        <a:rPr lang="ru-RU" sz="1400" u="none" strike="noStrike" dirty="0">
                          <a:effectLst/>
                        </a:rPr>
                        <a:t> основ </a:t>
                      </a:r>
                      <a:r>
                        <a:rPr lang="ru-RU" sz="1400" u="none" strike="noStrike" dirty="0" err="1">
                          <a:effectLst/>
                        </a:rPr>
                        <a:t>технології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металів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0881058"/>
                  </a:ext>
                </a:extLst>
              </a:tr>
              <a:tr h="5350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Соціології і права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Інформаційного</a:t>
                      </a:r>
                      <a:r>
                        <a:rPr lang="ru-RU" sz="1400" u="none" strike="noStrike" dirty="0">
                          <a:effectLst/>
                        </a:rPr>
                        <a:t> права та права </a:t>
                      </a:r>
                      <a:r>
                        <a:rPr lang="ru-RU" sz="1400" u="none" strike="noStrike" dirty="0" err="1">
                          <a:effectLst/>
                        </a:rPr>
                        <a:t>інтелектуальної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власності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9966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616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7062"/>
          </a:xfrm>
        </p:spPr>
        <p:txBody>
          <a:bodyPr/>
          <a:lstStyle/>
          <a:p>
            <a:pPr algn="ctr"/>
            <a:r>
              <a:rPr lang="uk-UA" sz="3200" dirty="0" smtClean="0"/>
              <a:t>Зав. </a:t>
            </a:r>
            <a:r>
              <a:rPr lang="uk-UA" sz="3200" dirty="0"/>
              <a:t>к</a:t>
            </a:r>
            <a:r>
              <a:rPr lang="uk-UA" sz="3200" dirty="0" smtClean="0"/>
              <a:t>афедрою – доктор наук</a:t>
            </a:r>
            <a:endParaRPr lang="ru-RU" dirty="0"/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893301"/>
              </p:ext>
            </p:extLst>
          </p:nvPr>
        </p:nvGraphicFramePr>
        <p:xfrm>
          <a:off x="997528" y="1454726"/>
          <a:ext cx="7872152" cy="4973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98916">
                  <a:extLst>
                    <a:ext uri="{9D8B030D-6E8A-4147-A177-3AD203B41FA5}">
                      <a16:colId xmlns:a16="http://schemas.microsoft.com/office/drawing/2014/main" val="1772284778"/>
                    </a:ext>
                  </a:extLst>
                </a:gridCol>
                <a:gridCol w="4073236">
                  <a:extLst>
                    <a:ext uri="{9D8B030D-6E8A-4147-A177-3AD203B41FA5}">
                      <a16:colId xmlns:a16="http://schemas.microsoft.com/office/drawing/2014/main" val="1054173154"/>
                    </a:ext>
                  </a:extLst>
                </a:gridCol>
              </a:tblGrid>
              <a:tr h="2357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sng" strike="noStrike" dirty="0">
                          <a:effectLst/>
                        </a:rPr>
                        <a:t>Факультет/</a:t>
                      </a:r>
                      <a:r>
                        <a:rPr lang="ru-RU" sz="1600" b="1" u="sng" strike="noStrike" dirty="0" err="1">
                          <a:effectLst/>
                        </a:rPr>
                        <a:t>інститут</a:t>
                      </a:r>
                      <a:endParaRPr lang="ru-RU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sng" strike="noStrike" dirty="0">
                          <a:effectLst/>
                        </a:rPr>
                        <a:t>Кафедра</a:t>
                      </a:r>
                      <a:endParaRPr lang="ru-RU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1001747"/>
                  </a:ext>
                </a:extLst>
              </a:tr>
              <a:tr h="235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Фізико-технічний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інститут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Кафедра інформаційної безпеки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9396812"/>
                  </a:ext>
                </a:extLst>
              </a:tr>
              <a:tr h="235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Факультет </a:t>
                      </a:r>
                      <a:r>
                        <a:rPr lang="ru-RU" sz="1400" u="none" strike="noStrike" dirty="0" err="1">
                          <a:effectLst/>
                        </a:rPr>
                        <a:t>електроніки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Кафедра мікроелектроніки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8090091"/>
                  </a:ext>
                </a:extLst>
              </a:tr>
              <a:tr h="235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Інститу</a:t>
                      </a:r>
                      <a:r>
                        <a:rPr lang="ru-RU" sz="1400" u="none" strike="noStrike" dirty="0">
                          <a:effectLst/>
                        </a:rPr>
                        <a:t> прикладного системного </a:t>
                      </a:r>
                      <a:r>
                        <a:rPr lang="ru-RU" sz="1400" u="none" strike="noStrike" dirty="0" err="1">
                          <a:effectLst/>
                        </a:rPr>
                        <a:t>аналізу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Математичних методів системного аналізу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7167375"/>
                  </a:ext>
                </a:extLst>
              </a:tr>
              <a:tr h="235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Менеджменту та маркетингу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</a:t>
                      </a:r>
                      <a:r>
                        <a:rPr lang="ru-RU" sz="1400" u="none" strike="noStrike">
                          <a:effectLst/>
                        </a:rPr>
                        <a:t>кономіки і підприємництва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3281795"/>
                  </a:ext>
                </a:extLst>
              </a:tr>
              <a:tr h="442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Інженерно-фізичний</a:t>
                      </a:r>
                      <a:r>
                        <a:rPr lang="ru-RU" sz="1400" u="none" strike="noStrike" dirty="0">
                          <a:effectLst/>
                        </a:rPr>
                        <a:t> факультет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Ливарне виробництво чорних та кольорових металів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953546"/>
                  </a:ext>
                </a:extLst>
              </a:tr>
              <a:tr h="657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Хіміко-технологічний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Технології неорганічних речовин, водоочищення та загальної хімічної технології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7116250"/>
                  </a:ext>
                </a:extLst>
              </a:tr>
              <a:tr h="235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Радіотехнічний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Радіоприймання та оброблення сигналів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1871680"/>
                  </a:ext>
                </a:extLst>
              </a:tr>
              <a:tr h="235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Зварювальний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Електрозварювальних</a:t>
                      </a:r>
                      <a:r>
                        <a:rPr lang="ru-RU" sz="1400" u="none" strike="noStrike" dirty="0">
                          <a:effectLst/>
                        </a:rPr>
                        <a:t> установок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0092330"/>
                  </a:ext>
                </a:extLst>
              </a:tr>
              <a:tr h="235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Інститут енергозбереження та енергоменеджменту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геоінженерії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9193455"/>
                  </a:ext>
                </a:extLst>
              </a:tr>
              <a:tr h="442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Факультет лінгвістики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Кафедра </a:t>
                      </a:r>
                      <a:r>
                        <a:rPr lang="ru-RU" sz="1400" u="none" strike="noStrike" dirty="0" err="1">
                          <a:effectLst/>
                        </a:rPr>
                        <a:t>теорії</a:t>
                      </a:r>
                      <a:r>
                        <a:rPr lang="ru-RU" sz="1400" u="none" strike="noStrike" dirty="0">
                          <a:effectLst/>
                        </a:rPr>
                        <a:t>, практики та перекладу </a:t>
                      </a:r>
                      <a:r>
                        <a:rPr lang="ru-RU" sz="1400" u="none" strike="noStrike" dirty="0" err="1">
                          <a:effectLst/>
                        </a:rPr>
                        <a:t>німецької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мови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8878477"/>
                  </a:ext>
                </a:extLst>
              </a:tr>
              <a:tr h="442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Соціології і права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Інформаційного</a:t>
                      </a:r>
                      <a:r>
                        <a:rPr lang="ru-RU" sz="1400" u="none" strike="noStrike" dirty="0">
                          <a:effectLst/>
                        </a:rPr>
                        <a:t> права та права </a:t>
                      </a:r>
                      <a:r>
                        <a:rPr lang="ru-RU" sz="1400" u="none" strike="noStrike" dirty="0" err="1">
                          <a:effectLst/>
                        </a:rPr>
                        <a:t>інтелектуальної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власності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753798"/>
                  </a:ext>
                </a:extLst>
              </a:tr>
              <a:tr h="442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факультет соціології і права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кафедра </a:t>
                      </a:r>
                      <a:r>
                        <a:rPr lang="ru-RU" sz="1400" u="none" strike="noStrike" dirty="0" err="1">
                          <a:effectLst/>
                        </a:rPr>
                        <a:t>господарського</a:t>
                      </a:r>
                      <a:r>
                        <a:rPr lang="ru-RU" sz="1400" u="none" strike="noStrike" dirty="0">
                          <a:effectLst/>
                        </a:rPr>
                        <a:t> та </a:t>
                      </a:r>
                      <a:r>
                        <a:rPr lang="ru-RU" sz="1400" u="none" strike="noStrike" dirty="0" err="1">
                          <a:effectLst/>
                        </a:rPr>
                        <a:t>адміністративного</a:t>
                      </a:r>
                      <a:r>
                        <a:rPr lang="ru-RU" sz="1400" u="none" strike="noStrike" dirty="0">
                          <a:effectLst/>
                        </a:rPr>
                        <a:t> права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0970904"/>
                  </a:ext>
                </a:extLst>
              </a:tr>
              <a:tr h="442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Теплоенергетичний факультет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Кафедра </a:t>
                      </a:r>
                      <a:r>
                        <a:rPr lang="ru-RU" sz="1400" u="none" strike="noStrike" dirty="0" err="1">
                          <a:effectLst/>
                        </a:rPr>
                        <a:t>автоматизації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проектування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енергетичних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процесів</a:t>
                      </a:r>
                      <a:r>
                        <a:rPr lang="ru-RU" sz="1400" u="none" strike="noStrike" dirty="0">
                          <a:effectLst/>
                        </a:rPr>
                        <a:t> і систем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7057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169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7062"/>
          </a:xfrm>
        </p:spPr>
        <p:txBody>
          <a:bodyPr/>
          <a:lstStyle/>
          <a:p>
            <a:pPr algn="ctr"/>
            <a:r>
              <a:rPr lang="uk-UA" sz="3200" dirty="0" smtClean="0"/>
              <a:t>Відсутня аспірантура</a:t>
            </a:r>
            <a:endParaRPr lang="ru-RU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901495"/>
              </p:ext>
            </p:extLst>
          </p:nvPr>
        </p:nvGraphicFramePr>
        <p:xfrm>
          <a:off x="1286669" y="2086497"/>
          <a:ext cx="7378700" cy="27990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7500">
                  <a:extLst>
                    <a:ext uri="{9D8B030D-6E8A-4147-A177-3AD203B41FA5}">
                      <a16:colId xmlns:a16="http://schemas.microsoft.com/office/drawing/2014/main" val="2727719784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1830920390"/>
                    </a:ext>
                  </a:extLst>
                </a:gridCol>
              </a:tblGrid>
              <a:tr h="4358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sng" strike="noStrike" dirty="0">
                          <a:effectLst/>
                        </a:rPr>
                        <a:t>Факультет/</a:t>
                      </a:r>
                      <a:r>
                        <a:rPr lang="ru-RU" sz="1600" b="1" u="sng" strike="noStrike" dirty="0" err="1">
                          <a:effectLst/>
                        </a:rPr>
                        <a:t>інститут</a:t>
                      </a:r>
                      <a:endParaRPr lang="ru-RU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sng" strike="noStrike" dirty="0">
                          <a:effectLst/>
                        </a:rPr>
                        <a:t>Кафедра</a:t>
                      </a:r>
                      <a:endParaRPr lang="ru-RU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164343"/>
                  </a:ext>
                </a:extLst>
              </a:tr>
              <a:tr h="435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Видавничо-поліграфічний інститут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Графіки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2502008"/>
                  </a:ext>
                </a:extLst>
              </a:tr>
              <a:tr h="435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Фізико-технічний інститут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фізико-технічних засобів захисту інформації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5048059"/>
                  </a:ext>
                </a:extLst>
              </a:tr>
              <a:tr h="435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Факультет менеджменту та маркетингу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промислового маркетингу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2968805"/>
                  </a:ext>
                </a:extLst>
              </a:tr>
              <a:tr h="435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Інженерно-фізичний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Фізико-хімічних основ технології металів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6340364"/>
                  </a:ext>
                </a:extLst>
              </a:tr>
              <a:tr h="435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Біомедичної інженерії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</a:rPr>
                        <a:t>трансляційної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медичної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біоінженерії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6583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727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270" y="260466"/>
            <a:ext cx="8596668" cy="73706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/>
              <a:t>Результати 3-х останніх турів ректорського контролю</a:t>
            </a:r>
            <a:endParaRPr lang="ru-RU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673708"/>
              </p:ext>
            </p:extLst>
          </p:nvPr>
        </p:nvGraphicFramePr>
        <p:xfrm>
          <a:off x="1286669" y="1363292"/>
          <a:ext cx="7378700" cy="5384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7500">
                  <a:extLst>
                    <a:ext uri="{9D8B030D-6E8A-4147-A177-3AD203B41FA5}">
                      <a16:colId xmlns:a16="http://schemas.microsoft.com/office/drawing/2014/main" val="667117208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994698178"/>
                    </a:ext>
                  </a:extLst>
                </a:gridCol>
              </a:tblGrid>
              <a:tr h="2762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sng" strike="noStrike" dirty="0">
                          <a:effectLst/>
                        </a:rPr>
                        <a:t>Факультет/</a:t>
                      </a:r>
                      <a:r>
                        <a:rPr lang="ru-RU" sz="1200" b="1" u="sng" strike="noStrike" dirty="0" err="1">
                          <a:effectLst/>
                        </a:rPr>
                        <a:t>інститут</a:t>
                      </a:r>
                      <a:endParaRPr lang="ru-RU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sng" strike="noStrike" dirty="0">
                          <a:effectLst/>
                        </a:rPr>
                        <a:t>Кафедра</a:t>
                      </a:r>
                      <a:endParaRPr lang="ru-RU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9661803"/>
                  </a:ext>
                </a:extLst>
              </a:tr>
              <a:tr h="2762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Кафедра </a:t>
                      </a:r>
                      <a:r>
                        <a:rPr lang="ru-RU" sz="1400" u="none" strike="noStrike" dirty="0" err="1">
                          <a:effectLst/>
                        </a:rPr>
                        <a:t>теплотехніки</a:t>
                      </a:r>
                      <a:r>
                        <a:rPr lang="ru-RU" sz="1400" u="none" strike="noStrike" dirty="0">
                          <a:effectLst/>
                        </a:rPr>
                        <a:t> та </a:t>
                      </a:r>
                      <a:r>
                        <a:rPr lang="ru-RU" sz="1400" u="none" strike="noStrike" dirty="0" err="1">
                          <a:effectLst/>
                        </a:rPr>
                        <a:t>енергозбереження</a:t>
                      </a:r>
                      <a:r>
                        <a:rPr lang="ru-RU" sz="1400" u="none" strike="noStrike" dirty="0">
                          <a:effectLst/>
                        </a:rPr>
                        <a:t> ІЕЕ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Теплоенергетика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8421656"/>
                  </a:ext>
                </a:extLst>
              </a:tr>
              <a:tr h="2762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Кафедра </a:t>
                      </a:r>
                      <a:r>
                        <a:rPr lang="ru-RU" sz="1400" u="none" strike="noStrike" dirty="0" err="1">
                          <a:effectLst/>
                        </a:rPr>
                        <a:t>теоретичних</a:t>
                      </a:r>
                      <a:r>
                        <a:rPr lang="ru-RU" sz="1400" u="none" strike="noStrike" dirty="0">
                          <a:effectLst/>
                        </a:rPr>
                        <a:t> основ </a:t>
                      </a:r>
                      <a:r>
                        <a:rPr lang="ru-RU" sz="1400" u="none" strike="noStrike" dirty="0" err="1">
                          <a:effectLst/>
                        </a:rPr>
                        <a:t>радіотехніки</a:t>
                      </a:r>
                      <a:r>
                        <a:rPr lang="ru-RU" sz="1400" u="none" strike="noStrike" dirty="0">
                          <a:effectLst/>
                        </a:rPr>
                        <a:t> РТФ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Радіотехніка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8871410"/>
                  </a:ext>
                </a:extLst>
              </a:tr>
              <a:tr h="2762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Кафедра </a:t>
                      </a:r>
                      <a:r>
                        <a:rPr lang="ru-RU" sz="1400" u="none" strike="noStrike" dirty="0" err="1">
                          <a:effectLst/>
                        </a:rPr>
                        <a:t>приладобудування</a:t>
                      </a:r>
                      <a:r>
                        <a:rPr lang="ru-RU" sz="1400" u="none" strike="noStrike" dirty="0">
                          <a:effectLst/>
                        </a:rPr>
                        <a:t> ПБФ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Приладобудування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1139626"/>
                  </a:ext>
                </a:extLst>
              </a:tr>
              <a:tr h="5183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Кафедра </a:t>
                      </a:r>
                      <a:r>
                        <a:rPr lang="ru-RU" sz="1400" u="none" strike="noStrike" dirty="0" err="1">
                          <a:effectLst/>
                        </a:rPr>
                        <a:t>автоматизації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управління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електротехнічними</a:t>
                      </a:r>
                      <a:r>
                        <a:rPr lang="ru-RU" sz="1400" u="none" strike="noStrike" dirty="0">
                          <a:effectLst/>
                        </a:rPr>
                        <a:t> комплексами ІЕЕ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Електромеханіка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96611"/>
                  </a:ext>
                </a:extLst>
              </a:tr>
              <a:tr h="2762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Кафедра </a:t>
                      </a:r>
                      <a:r>
                        <a:rPr lang="ru-RU" sz="1400" u="none" strike="noStrike" dirty="0" err="1">
                          <a:effectLst/>
                        </a:rPr>
                        <a:t>електричних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станцій</a:t>
                      </a:r>
                      <a:r>
                        <a:rPr lang="ru-RU" sz="1400" u="none" strike="noStrike" dirty="0">
                          <a:effectLst/>
                        </a:rPr>
                        <a:t> ФЕА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Електротехніка та електротехнології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152957"/>
                  </a:ext>
                </a:extLst>
              </a:tr>
              <a:tr h="2762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Кафедра </a:t>
                      </a:r>
                      <a:r>
                        <a:rPr lang="ru-RU" sz="1400" u="none" strike="noStrike" dirty="0" err="1">
                          <a:effectLst/>
                        </a:rPr>
                        <a:t>електропостачання</a:t>
                      </a:r>
                      <a:r>
                        <a:rPr lang="ru-RU" sz="1400" u="none" strike="noStrike" dirty="0">
                          <a:effectLst/>
                        </a:rPr>
                        <a:t> ІЕЕ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Електротехніка та електротехнології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8068901"/>
                  </a:ext>
                </a:extLst>
              </a:tr>
              <a:tr h="2762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Кафедра геобудівництва та гірничих технологій ІЕЕ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Гірництво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7587881"/>
                  </a:ext>
                </a:extLst>
              </a:tr>
              <a:tr h="2762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Кафедра екобіотехнології та біоенергетики ФБТ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Біотехнологія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7964869"/>
                  </a:ext>
                </a:extLst>
              </a:tr>
              <a:tr h="5183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Кафедра електромеханічного обладнання енергоємних виробництв ІЕЕ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Електромеханіка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7820598"/>
                  </a:ext>
                </a:extLst>
              </a:tr>
              <a:tr h="2762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Кафедра електропостачання ІЕЕ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Електротехніка</a:t>
                      </a:r>
                      <a:r>
                        <a:rPr lang="ru-RU" sz="1400" u="none" strike="noStrike" dirty="0">
                          <a:effectLst/>
                        </a:rPr>
                        <a:t> та </a:t>
                      </a:r>
                      <a:r>
                        <a:rPr lang="ru-RU" sz="1400" u="none" strike="noStrike" dirty="0" err="1">
                          <a:effectLst/>
                        </a:rPr>
                        <a:t>електротехнології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0574692"/>
                  </a:ext>
                </a:extLst>
              </a:tr>
              <a:tr h="2762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Кафедра зварювального виробництва ЗФ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Зварювання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9167156"/>
                  </a:ext>
                </a:extLst>
              </a:tr>
              <a:tr h="2762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Кафедра біоінформатики ФБТ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Біотехнологія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6144240"/>
                  </a:ext>
                </a:extLst>
              </a:tr>
              <a:tr h="2762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Кафедра геобудівництва та гірничих технологій ІЕЕ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Гірництво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9467308"/>
                  </a:ext>
                </a:extLst>
              </a:tr>
              <a:tr h="2762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Кафедра біотехніки та інженерії ФБТ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Машинобудування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1485973"/>
                  </a:ext>
                </a:extLst>
              </a:tr>
              <a:tr h="2762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Кафедра фізико-хімічних основ технології металів ІФФ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Металургія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2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47385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</TotalTime>
  <Words>1168</Words>
  <Application>Microsoft Office PowerPoint</Application>
  <PresentationFormat>Широкий екран</PresentationFormat>
  <Paragraphs>272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1" baseType="lpstr">
      <vt:lpstr>TimesNewRoman,Bold</vt:lpstr>
      <vt:lpstr>Arial</vt:lpstr>
      <vt:lpstr>Times New Roman</vt:lpstr>
      <vt:lpstr>Trebuchet MS</vt:lpstr>
      <vt:lpstr>Wingdings 3</vt:lpstr>
      <vt:lpstr>Грань</vt:lpstr>
      <vt:lpstr>Результати вибіркової перевірки кафедр на відповідність критеріям самоаналізу</vt:lpstr>
      <vt:lpstr>Зміст та чисельні значення основних критеріїв:</vt:lpstr>
      <vt:lpstr>Презентація PowerPoint</vt:lpstr>
      <vt:lpstr>Комплексний моніторинг якості підготовки фахівців </vt:lpstr>
      <vt:lpstr>Відсутні 2 доктори наук за ОП</vt:lpstr>
      <vt:lpstr>Не виконується наукова складова НПП</vt:lpstr>
      <vt:lpstr>Зав. кафедрою – доктор наук</vt:lpstr>
      <vt:lpstr>Відсутня аспірантура</vt:lpstr>
      <vt:lpstr>Результати 3-х останніх турів ректорського контролю</vt:lpstr>
      <vt:lpstr>Відсутні результати самоаналізу</vt:lpstr>
      <vt:lpstr>20-й моніторинг</vt:lpstr>
      <vt:lpstr>Щоквартальний моніторинг контенту сайтів кафедр згідно наказу  № 1-278 від 10.10.2014 </vt:lpstr>
      <vt:lpstr>Кафедри, які не виконали наказ  № 1-278 від 10.10.2014  </vt:lpstr>
      <vt:lpstr>Отримати дані кафедри - https://webometr.kpi.ua/monitoring</vt:lpstr>
      <vt:lpstr>Подати дані - https://webometr.kpi.ua/report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Пользователь</dc:creator>
  <cp:lastModifiedBy>Пользователь</cp:lastModifiedBy>
  <cp:revision>13</cp:revision>
  <cp:lastPrinted>2019-10-31T12:29:00Z</cp:lastPrinted>
  <dcterms:created xsi:type="dcterms:W3CDTF">2019-10-31T10:56:05Z</dcterms:created>
  <dcterms:modified xsi:type="dcterms:W3CDTF">2019-10-31T12:48:20Z</dcterms:modified>
</cp:coreProperties>
</file>