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1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7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4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0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7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692B-1C16-46DE-B5B3-8A4269177EB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96BB-FDFE-40BE-AAE5-3580CC92D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3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171"/>
            <a:ext cx="10515600" cy="1030515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щодо підготовки іноземних громадян та осіб без громадянства в КПІ ім. Ігоря Сікорського </a:t>
            </a:r>
            <a:r>
              <a:rPr lang="uk-UA" sz="2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(станом на 01.11.2019 р.)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393371"/>
            <a:ext cx="11684000" cy="5254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І. Здійснюють підготовку: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інститути/факультети – 23 (із 24);</a:t>
            </a:r>
          </a:p>
          <a:p>
            <a:pPr marL="0" indent="0">
              <a:buNone/>
            </a:pPr>
            <a:r>
              <a:rPr lang="uk-UA" sz="2400" b="1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b="1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випускові кафедри – 53 (зі 111)</a:t>
            </a:r>
          </a:p>
          <a:p>
            <a:pPr marL="0" indent="0">
              <a:buNone/>
            </a:pPr>
            <a:r>
              <a:rPr lang="uk-UA" sz="2400" b="1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ІІ. Навчається іноземців – 491 </a:t>
            </a:r>
            <a:r>
              <a:rPr lang="uk-UA" sz="2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(бакалаврів – 389, магістрів – 83, Р</a:t>
            </a:r>
            <a:r>
              <a:rPr lang="en-US" sz="2400" i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sz="2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19)</a:t>
            </a:r>
          </a:p>
          <a:p>
            <a:pPr marL="0" indent="0">
              <a:buNone/>
            </a:pPr>
            <a:r>
              <a:rPr lang="uk-UA" sz="24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ІІІ. Кількість: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спеціальностей – 30;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освітніх програм – 53 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(бакалаврів – 25, магістрів – 20, Р</a:t>
            </a:r>
            <a:r>
              <a:rPr lang="en-US" sz="2400" i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9);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b="1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ліцензійних справ – 30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uk-UA" sz="24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за: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трьома рівнями – 5;</a:t>
            </a:r>
          </a:p>
          <a:p>
            <a:pPr marL="0" indent="0">
              <a:buNone/>
            </a:pPr>
            <a:r>
              <a:rPr lang="uk-UA" sz="24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двома рівнями – 16;</a:t>
            </a:r>
          </a:p>
          <a:p>
            <a:pPr marL="0" indent="0">
              <a:buNone/>
            </a:pPr>
            <a:r>
              <a:rPr lang="uk-UA" sz="24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sz="2400" i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одним рівнем - 9</a:t>
            </a:r>
          </a:p>
          <a:p>
            <a:pPr marL="0" indent="0">
              <a:buNone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76698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Кадрові вимоги до </a:t>
            </a:r>
            <a:r>
              <a:rPr lang="uk-UA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проєктної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групи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858" y="1262744"/>
            <a:ext cx="10595428" cy="5595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i="1" dirty="0" smtClean="0"/>
              <a:t>Ст. 27 ПКМУ.  </a:t>
            </a:r>
            <a:r>
              <a:rPr lang="uk-UA" sz="2800" b="1" i="1" dirty="0" err="1" smtClean="0"/>
              <a:t>Проєктна</a:t>
            </a:r>
            <a:r>
              <a:rPr lang="uk-UA" sz="2800" b="1" i="1" dirty="0" smtClean="0"/>
              <a:t> група зі спеціальності:</a:t>
            </a:r>
          </a:p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uk-UA" sz="2800" b="1" u="sng" dirty="0" smtClean="0"/>
              <a:t>Керівник:</a:t>
            </a:r>
            <a:r>
              <a:rPr lang="uk-UA" sz="2800" b="1" dirty="0" smtClean="0"/>
              <a:t> </a:t>
            </a:r>
            <a:r>
              <a:rPr lang="uk-UA" sz="2800" b="1" i="1" dirty="0" smtClean="0"/>
              <a:t>стаж НП/НР: </a:t>
            </a:r>
            <a:r>
              <a:rPr lang="uk-UA" sz="2800" b="1" dirty="0" smtClean="0"/>
              <a:t>10 років </a:t>
            </a:r>
            <a:r>
              <a:rPr lang="uk-UA" sz="2800" dirty="0" smtClean="0"/>
              <a:t>(для магістрів, докторів філософії)</a:t>
            </a:r>
            <a:r>
              <a:rPr lang="uk-UA" sz="2800" b="1" dirty="0" smtClean="0"/>
              <a:t>;  5 років </a:t>
            </a:r>
            <a:r>
              <a:rPr lang="uk-UA" sz="2800" dirty="0" smtClean="0"/>
              <a:t>(для бакалаврів); </a:t>
            </a:r>
            <a:r>
              <a:rPr lang="uk-UA" sz="2800" b="1" i="1" dirty="0" smtClean="0"/>
              <a:t>науковий ступінь.</a:t>
            </a:r>
          </a:p>
          <a:p>
            <a:pPr marL="0" indent="0">
              <a:buNone/>
            </a:pPr>
            <a:r>
              <a:rPr lang="uk-UA" sz="2800" b="1" i="1" dirty="0"/>
              <a:t>	</a:t>
            </a:r>
            <a:r>
              <a:rPr lang="uk-UA" sz="2800" b="1" u="sng" dirty="0" smtClean="0"/>
              <a:t>Склад групи для ОР: </a:t>
            </a:r>
          </a:p>
          <a:p>
            <a:pPr algn="just">
              <a:buFontTx/>
              <a:buChar char="-"/>
            </a:pPr>
            <a:r>
              <a:rPr lang="uk-UA" sz="2800" b="1" i="1" u="sng" dirty="0" smtClean="0"/>
              <a:t>«бакалавр»</a:t>
            </a:r>
            <a:r>
              <a:rPr lang="uk-UA" sz="2800" b="1" i="1" dirty="0" smtClean="0"/>
              <a:t> - не менше трьох осіб, які мають науковий ступінь та/або вчене звання;</a:t>
            </a:r>
          </a:p>
          <a:p>
            <a:pPr algn="just">
              <a:buFontTx/>
              <a:buChar char="-"/>
            </a:pPr>
            <a:r>
              <a:rPr lang="uk-UA" sz="2800" b="1" i="1" u="sng" dirty="0" smtClean="0"/>
              <a:t>«магістр»</a:t>
            </a:r>
            <a:r>
              <a:rPr lang="uk-UA" sz="2800" b="1" i="1" dirty="0" smtClean="0"/>
              <a:t> - три особи, які мають науковий ступінь та вчене звання, з них 1 доктор та/або професор;</a:t>
            </a:r>
          </a:p>
          <a:p>
            <a:pPr algn="just">
              <a:buFontTx/>
              <a:buChar char="-"/>
            </a:pPr>
            <a:r>
              <a:rPr lang="uk-UA" sz="2800" b="1" i="1" u="sng" dirty="0" smtClean="0"/>
              <a:t>«доктор філософії»</a:t>
            </a:r>
            <a:r>
              <a:rPr lang="uk-UA" sz="2800" b="1" i="1" dirty="0" smtClean="0"/>
              <a:t> - три особи, які мають науковий ступінь та вчене звання, з них не менше 2 – доктори наук та/або професори.</a:t>
            </a:r>
          </a:p>
          <a:p>
            <a:pPr>
              <a:buFontTx/>
              <a:buChar char="-"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0195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7877" y="205206"/>
            <a:ext cx="11043138" cy="873318"/>
          </a:xfrm>
        </p:spPr>
        <p:txBody>
          <a:bodyPr>
            <a:normAutofit/>
          </a:bodyPr>
          <a:lstStyle/>
          <a:p>
            <a:r>
              <a:rPr lang="uk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Перелік випускових кафедр, відповідальних за формування ліцензійних </a:t>
            </a:r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 </a:t>
            </a:r>
            <a:b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зі </a:t>
            </a:r>
            <a:r>
              <a:rPr lang="uk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спеціальностей КПІ ім. Ігоря </a:t>
            </a:r>
            <a:r>
              <a:rPr lang="uk-UA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Сікорського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87090"/>
              </p:ext>
            </p:extLst>
          </p:nvPr>
        </p:nvGraphicFramePr>
        <p:xfrm>
          <a:off x="315695" y="1168170"/>
          <a:ext cx="11607501" cy="562422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73541">
                  <a:extLst>
                    <a:ext uri="{9D8B030D-6E8A-4147-A177-3AD203B41FA5}">
                      <a16:colId xmlns:a16="http://schemas.microsoft.com/office/drawing/2014/main" xmlns="" val="1930253114"/>
                    </a:ext>
                  </a:extLst>
                </a:gridCol>
                <a:gridCol w="3431073">
                  <a:extLst>
                    <a:ext uri="{9D8B030D-6E8A-4147-A177-3AD203B41FA5}">
                      <a16:colId xmlns:a16="http://schemas.microsoft.com/office/drawing/2014/main" xmlns="" val="484724439"/>
                    </a:ext>
                  </a:extLst>
                </a:gridCol>
                <a:gridCol w="4819838">
                  <a:extLst>
                    <a:ext uri="{9D8B030D-6E8A-4147-A177-3AD203B41FA5}">
                      <a16:colId xmlns:a16="http://schemas.microsoft.com/office/drawing/2014/main" xmlns="" val="3503721054"/>
                    </a:ext>
                  </a:extLst>
                </a:gridCol>
                <a:gridCol w="979495">
                  <a:extLst>
                    <a:ext uri="{9D8B030D-6E8A-4147-A177-3AD203B41FA5}">
                      <a16:colId xmlns:a16="http://schemas.microsoft.com/office/drawing/2014/main" xmlns="" val="3792640729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xmlns="" val="1859662297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xmlns="" val="2329989589"/>
                    </a:ext>
                  </a:extLst>
                </a:gridCol>
              </a:tblGrid>
              <a:tr h="11998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№ з/п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Код та назва спеціальності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Назва кафедри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 smtClean="0">
                          <a:effectLst/>
                        </a:rPr>
                        <a:t>Струк-турний</a:t>
                      </a:r>
                      <a:r>
                        <a:rPr lang="uk-UA" sz="1800" b="1" dirty="0" smtClean="0">
                          <a:effectLst/>
                        </a:rPr>
                        <a:t> </a:t>
                      </a:r>
                      <a:r>
                        <a:rPr lang="uk-UA" sz="1800" b="1" dirty="0" err="1" smtClean="0">
                          <a:effectLst/>
                        </a:rPr>
                        <a:t>підроз</a:t>
                      </a:r>
                      <a:r>
                        <a:rPr lang="uk-UA" sz="1800" b="1" dirty="0" smtClean="0">
                          <a:effectLst/>
                        </a:rPr>
                        <a:t>-діл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</a:rPr>
                        <a:t>К-сть </a:t>
                      </a:r>
                      <a:r>
                        <a:rPr lang="uk-UA" sz="1800" b="1" dirty="0">
                          <a:effectLst/>
                        </a:rPr>
                        <a:t>підрозділів, які здійснюють підготовку зі спеціальності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7527086"/>
                  </a:ext>
                </a:extLst>
              </a:tr>
              <a:tr h="240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</a:rPr>
                        <a:t>ін-т/ф-т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кафедри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19824"/>
                  </a:ext>
                </a:extLst>
              </a:tr>
              <a:tr h="36697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</a:rPr>
                        <a:t>Для ступенів вищої освіти: бакалавр, магістр, доктор філософії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0596513"/>
                  </a:ext>
                </a:extLst>
              </a:tr>
              <a:tr h="481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1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035 Філологія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Теорії, практики та перекладу англійської мови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ФЛ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4794701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051 Економіка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Міжнародної економіки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ФММ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5077294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3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054 Соціологія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Соціології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ФСП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5350351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4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061 Журналістика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Видавничої справи та редагування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ВПІ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4083646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073 Менеджмент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Менеджменту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ФММ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5647957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6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075 Маркетинг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Промислового маркетингу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ФММ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8447965"/>
                  </a:ext>
                </a:extLst>
              </a:tr>
              <a:tr h="471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7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081 Право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Господарського та адміністративного права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ФСП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8365388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101 Екологія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Інженерної екології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ІЕЕ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5988802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9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104 Фізика та астрономія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Загальної фізики та фізики твердого тіла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ФМФ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9603532"/>
                  </a:ext>
                </a:extLst>
              </a:tr>
              <a:tr h="24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105 Прикладна фізика та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наноматеріали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Прикладної фізики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ФТІ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         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3358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2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39840"/>
              </p:ext>
            </p:extLst>
          </p:nvPr>
        </p:nvGraphicFramePr>
        <p:xfrm>
          <a:off x="398584" y="468919"/>
          <a:ext cx="11500338" cy="60350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61847">
                  <a:extLst>
                    <a:ext uri="{9D8B030D-6E8A-4147-A177-3AD203B41FA5}">
                      <a16:colId xmlns:a16="http://schemas.microsoft.com/office/drawing/2014/main" xmlns="" val="912192857"/>
                    </a:ext>
                  </a:extLst>
                </a:gridCol>
                <a:gridCol w="3289538">
                  <a:extLst>
                    <a:ext uri="{9D8B030D-6E8A-4147-A177-3AD203B41FA5}">
                      <a16:colId xmlns:a16="http://schemas.microsoft.com/office/drawing/2014/main" xmlns="" val="3601984312"/>
                    </a:ext>
                  </a:extLst>
                </a:gridCol>
                <a:gridCol w="4732774">
                  <a:extLst>
                    <a:ext uri="{9D8B030D-6E8A-4147-A177-3AD203B41FA5}">
                      <a16:colId xmlns:a16="http://schemas.microsoft.com/office/drawing/2014/main" xmlns="" val="50238846"/>
                    </a:ext>
                  </a:extLst>
                </a:gridCol>
                <a:gridCol w="1044247">
                  <a:extLst>
                    <a:ext uri="{9D8B030D-6E8A-4147-A177-3AD203B41FA5}">
                      <a16:colId xmlns:a16="http://schemas.microsoft.com/office/drawing/2014/main" xmlns="" val="2820405376"/>
                    </a:ext>
                  </a:extLst>
                </a:gridCol>
                <a:gridCol w="985966">
                  <a:extLst>
                    <a:ext uri="{9D8B030D-6E8A-4147-A177-3AD203B41FA5}">
                      <a16:colId xmlns:a16="http://schemas.microsoft.com/office/drawing/2014/main" xmlns="" val="309418440"/>
                    </a:ext>
                  </a:extLst>
                </a:gridCol>
                <a:gridCol w="985966">
                  <a:extLst>
                    <a:ext uri="{9D8B030D-6E8A-4147-A177-3AD203B41FA5}">
                      <a16:colId xmlns:a16="http://schemas.microsoft.com/office/drawing/2014/main" xmlns="" val="2139360246"/>
                    </a:ext>
                  </a:extLst>
                </a:gridCol>
              </a:tblGrid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111 Математика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Математичного аналізу та теорії ймовірностей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ФМФ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2964555"/>
                  </a:ext>
                </a:extLst>
              </a:tr>
              <a:tr h="246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113 Прикладна математика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Прикладної математики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ФПМ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771476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121 Інженерія програмного забезпечення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Автоматизації та управління в технічних системах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ФІОТ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32825544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122 Комп’ютерні науки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Автоматизації  проектування енергетичних процесів і систем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ТЕФ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0607976"/>
                  </a:ext>
                </a:extLst>
              </a:tr>
              <a:tr h="246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123 Комп’ютерна інженерія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Обчислювальної техніки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ФІОТ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4137658"/>
                  </a:ext>
                </a:extLst>
              </a:tr>
              <a:tr h="246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16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124 Системний аналіз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Математичних методів системного аналізу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ІПСА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955725"/>
                  </a:ext>
                </a:extLst>
              </a:tr>
              <a:tr h="246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125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Кібербезпека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Інформаційної безпеки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ФТІ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226888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18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126 Інформаційні системи і технології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Автоматизованих систем обробки інформації та управління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ФІОТ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292804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131 Прикладна механіка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Динаміки і міцності машин та опору матеріалів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ММІ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5324676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FF0000"/>
                          </a:solidFill>
                          <a:effectLst/>
                        </a:rPr>
                        <a:t>132 Матеріалознавство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Високотемпературних матеріалів і порошкової металургії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ІФФ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4981839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FF0000"/>
                          </a:solidFill>
                          <a:effectLst/>
                        </a:rPr>
                        <a:t>133 Галузеве машинобудування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Машин та апаратів хімічних і нафтопереробних виробництв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ІХФ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2825902"/>
                  </a:ext>
                </a:extLst>
              </a:tr>
              <a:tr h="246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FF0000"/>
                          </a:solidFill>
                          <a:effectLst/>
                        </a:rPr>
                        <a:t>134 Авіаційна та ракетно-космічна техніка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Авіа-та ракетобудування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ІАТ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8559129"/>
                  </a:ext>
                </a:extLst>
              </a:tr>
              <a:tr h="49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136 Металургія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Ливарного виробництва чорних та кольорових металів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ІФФ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337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7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195038"/>
              </p:ext>
            </p:extLst>
          </p:nvPr>
        </p:nvGraphicFramePr>
        <p:xfrm>
          <a:off x="406401" y="275771"/>
          <a:ext cx="11538856" cy="6106875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63393">
                  <a:extLst>
                    <a:ext uri="{9D8B030D-6E8A-4147-A177-3AD203B41FA5}">
                      <a16:colId xmlns:a16="http://schemas.microsoft.com/office/drawing/2014/main" xmlns="" val="3738436653"/>
                    </a:ext>
                  </a:extLst>
                </a:gridCol>
                <a:gridCol w="3774777">
                  <a:extLst>
                    <a:ext uri="{9D8B030D-6E8A-4147-A177-3AD203B41FA5}">
                      <a16:colId xmlns:a16="http://schemas.microsoft.com/office/drawing/2014/main" xmlns="" val="2960946980"/>
                    </a:ext>
                  </a:extLst>
                </a:gridCol>
                <a:gridCol w="4296229">
                  <a:extLst>
                    <a:ext uri="{9D8B030D-6E8A-4147-A177-3AD203B41FA5}">
                      <a16:colId xmlns:a16="http://schemas.microsoft.com/office/drawing/2014/main" xmlns="" val="3161911835"/>
                    </a:ext>
                  </a:extLst>
                </a:gridCol>
                <a:gridCol w="1025921">
                  <a:extLst>
                    <a:ext uri="{9D8B030D-6E8A-4147-A177-3AD203B41FA5}">
                      <a16:colId xmlns:a16="http://schemas.microsoft.com/office/drawing/2014/main" xmlns="" val="1873073924"/>
                    </a:ext>
                  </a:extLst>
                </a:gridCol>
                <a:gridCol w="989268">
                  <a:extLst>
                    <a:ext uri="{9D8B030D-6E8A-4147-A177-3AD203B41FA5}">
                      <a16:colId xmlns:a16="http://schemas.microsoft.com/office/drawing/2014/main" xmlns="" val="3452557975"/>
                    </a:ext>
                  </a:extLst>
                </a:gridCol>
                <a:gridCol w="989268">
                  <a:extLst>
                    <a:ext uri="{9D8B030D-6E8A-4147-A177-3AD203B41FA5}">
                      <a16:colId xmlns:a16="http://schemas.microsoft.com/office/drawing/2014/main" xmlns="" val="2673588925"/>
                    </a:ext>
                  </a:extLst>
                </a:gridCol>
              </a:tblGrid>
              <a:tr h="638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141 Електроенергетика, електротехніка та електромеханіка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Автоматизації електромеханічних систем та електроприводу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ФЕА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2526416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25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142 Енергетичне машинобудування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Атомних електричних станцій і інженерної теплофізики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ТЕФ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828343"/>
                  </a:ext>
                </a:extLst>
              </a:tr>
              <a:tr h="355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26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143 Атомна енергетика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5876029"/>
                  </a:ext>
                </a:extLst>
              </a:tr>
              <a:tr h="6155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144 Теплоенергетика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Теоретичної і промислової теплотехніки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ТЕФ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1093846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151 Автоматизація та комп’ютерно-інтегровані технології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Виробництва приладів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ПБФ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4791404"/>
                  </a:ext>
                </a:extLst>
              </a:tr>
              <a:tr h="6907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152 Метрологія та інформаційно-вимірювальна техніка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Наукових, аналітичних та екологічних приладів і систем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ПБФ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4167125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153 Мікро-та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наносистемна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  техніка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Електронної інженерії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ФЕЛ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1526930"/>
                  </a:ext>
                </a:extLst>
              </a:tr>
              <a:tr h="5771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161 Хімічні технології та інженерія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Технології неорганічних речовин, водоочищення та загальної хімічної технології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ХТФ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0963643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32 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163 </a:t>
                      </a: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Біомедична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 інженерія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Біомедичної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 інженерії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ФБМІ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2998922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162 Біотехнології та біоінженерія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Промислової біотехнології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ФБТ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9295762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171 Електроніка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Промислової електроніки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ФЕЛ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2403589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172 Телекомунікації та радіотехніка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Телекомунікаційних систем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ІТС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5288647"/>
                  </a:ext>
                </a:extLst>
              </a:tr>
              <a:tr h="3349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36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173 Авіоніка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Систем керування літальними апаратами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ІАТ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0516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9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37453"/>
              </p:ext>
            </p:extLst>
          </p:nvPr>
        </p:nvGraphicFramePr>
        <p:xfrm>
          <a:off x="551543" y="464455"/>
          <a:ext cx="11335656" cy="6164548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55232">
                  <a:extLst>
                    <a:ext uri="{9D8B030D-6E8A-4147-A177-3AD203B41FA5}">
                      <a16:colId xmlns:a16="http://schemas.microsoft.com/office/drawing/2014/main" xmlns="" val="1664263853"/>
                    </a:ext>
                  </a:extLst>
                </a:gridCol>
                <a:gridCol w="3565225">
                  <a:extLst>
                    <a:ext uri="{9D8B030D-6E8A-4147-A177-3AD203B41FA5}">
                      <a16:colId xmlns:a16="http://schemas.microsoft.com/office/drawing/2014/main" xmlns="" val="1098805186"/>
                    </a:ext>
                  </a:extLst>
                </a:gridCol>
                <a:gridCol w="4484914">
                  <a:extLst>
                    <a:ext uri="{9D8B030D-6E8A-4147-A177-3AD203B41FA5}">
                      <a16:colId xmlns:a16="http://schemas.microsoft.com/office/drawing/2014/main" xmlns="" val="67295492"/>
                    </a:ext>
                  </a:extLst>
                </a:gridCol>
                <a:gridCol w="886591">
                  <a:extLst>
                    <a:ext uri="{9D8B030D-6E8A-4147-A177-3AD203B41FA5}">
                      <a16:colId xmlns:a16="http://schemas.microsoft.com/office/drawing/2014/main" xmlns="" val="2109733408"/>
                    </a:ext>
                  </a:extLst>
                </a:gridCol>
                <a:gridCol w="971847">
                  <a:extLst>
                    <a:ext uri="{9D8B030D-6E8A-4147-A177-3AD203B41FA5}">
                      <a16:colId xmlns:a16="http://schemas.microsoft.com/office/drawing/2014/main" xmlns="" val="2392912065"/>
                    </a:ext>
                  </a:extLst>
                </a:gridCol>
                <a:gridCol w="971847">
                  <a:extLst>
                    <a:ext uri="{9D8B030D-6E8A-4147-A177-3AD203B41FA5}">
                      <a16:colId xmlns:a16="http://schemas.microsoft.com/office/drawing/2014/main" xmlns="" val="320437218"/>
                    </a:ext>
                  </a:extLst>
                </a:gridCol>
              </a:tblGrid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184 Гірництво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Геоінженерії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ІЕЕ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5329744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38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186 Видавництво та поліграфія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Технології поліграфічного виробництва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ВПІ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5641710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39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227 Фізична терапія, </a:t>
                      </a:r>
                      <a:r>
                        <a:rPr lang="uk-UA" sz="1800" b="1" dirty="0" err="1">
                          <a:solidFill>
                            <a:sysClr val="windowText" lastClr="000000"/>
                          </a:solidFill>
                          <a:effectLst/>
                        </a:rPr>
                        <a:t>ерготерапія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Безпеки і здоров’я людини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ФБМІ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816173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40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231 </a:t>
                      </a: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Соціальна робота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Філософії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ФСП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2079784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281 Публічне управління та адміністрування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Теорії і практики управління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ФСП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5551072"/>
                  </a:ext>
                </a:extLst>
              </a:tr>
              <a:tr h="46557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</a:rPr>
                        <a:t>Для ступенів вищої освіти: </a:t>
                      </a:r>
                      <a:r>
                        <a:rPr lang="uk-UA" sz="2000" b="1" i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бакалавр, </a:t>
                      </a: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</a:rPr>
                        <a:t>магістр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5409408"/>
                  </a:ext>
                </a:extLst>
              </a:tr>
              <a:tr h="9601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42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023  Образотворче мистецтво, декоративне </a:t>
                      </a:r>
                      <a:r>
                        <a:rPr lang="uk-U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мистецтво, реставрація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Графіки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ВПІ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9370846"/>
                  </a:ext>
                </a:extLst>
              </a:tr>
              <a:tr h="46557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</a:rPr>
                        <a:t>Для ступеня вищої освіти доктор філософії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324523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43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032 Історія та археологія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Історії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ФСП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5007758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44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033 Філософія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Філософії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ФСП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6765509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45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053 Психологія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Психології  </a:t>
                      </a: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і  педагогіки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ФСП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9337560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rgbClr val="FF0000"/>
                          </a:solidFill>
                          <a:effectLst/>
                        </a:rPr>
                        <a:t>46 </a:t>
                      </a:r>
                      <a:endParaRPr lang="en-US" sz="18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091 Біологія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solidFill>
                            <a:srgbClr val="FF0000"/>
                          </a:solidFill>
                          <a:effectLst/>
                        </a:rPr>
                        <a:t>Екобіотехнології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 та біоенергетики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ФБТ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3275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0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587</Words>
  <Application>Microsoft Office PowerPoint</Application>
  <PresentationFormat>Произвольный</PresentationFormat>
  <Paragraphs>303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Інформація щодо підготовки іноземних громадян та осіб без громадянства в КПІ ім. Ігоря Сікорського (станом на 01.11.2019 р.)</vt:lpstr>
      <vt:lpstr>Кадрові вимоги до проєктної групи</vt:lpstr>
      <vt:lpstr>Перелік випускових кафедр, відповідальних за формування ліцензійних справ  зі спеціальностей КПІ ім. Ігоря Сікорського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Перелік випускових кафедр, відповідальних за формування ліцензійних і акредитаційних матеріалів (справ) зі спеціальностей КПІ ім. Ігоря Сікорського</dc:title>
  <dc:creator>Пользователь Windows</dc:creator>
  <cp:lastModifiedBy>Nadya</cp:lastModifiedBy>
  <cp:revision>29</cp:revision>
  <dcterms:created xsi:type="dcterms:W3CDTF">2019-10-31T09:12:48Z</dcterms:created>
  <dcterms:modified xsi:type="dcterms:W3CDTF">2019-10-31T14:50:09Z</dcterms:modified>
</cp:coreProperties>
</file>