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4" r:id="rId2"/>
    <p:sldId id="256" r:id="rId3"/>
    <p:sldId id="260" r:id="rId4"/>
    <p:sldId id="271" r:id="rId5"/>
    <p:sldId id="259" r:id="rId6"/>
    <p:sldId id="272" r:id="rId7"/>
    <p:sldId id="273" r:id="rId8"/>
    <p:sldId id="277" r:id="rId9"/>
    <p:sldId id="275" r:id="rId10"/>
    <p:sldId id="278" r:id="rId11"/>
    <p:sldId id="276" r:id="rId12"/>
    <p:sldId id="279" r:id="rId13"/>
  </p:sldIdLst>
  <p:sldSz cx="12192000" cy="6858000"/>
  <p:notesSz cx="6858000" cy="9947275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23D060-FF3D-46CA-BF39-27453FB4A9FA}" type="datetimeFigureOut">
              <a:rPr lang="uk-UA" smtClean="0"/>
              <a:t>27.09.2019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CCEE8-54C7-474B-BE2C-4CED853EA9E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843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79AE0-659F-4064-8439-20957BCC4936}" type="datetimeFigureOut">
              <a:rPr lang="uk-UA" smtClean="0"/>
              <a:t>27.09.2019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900"/>
            <a:ext cx="5486400" cy="3916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A51F6-9206-46A7-A496-390AEA4E2CE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5759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B57EE-2A5B-49B7-BB18-32B13EFF28F5}" type="datetimeFigureOut">
              <a:rPr lang="uk-UA" smtClean="0"/>
              <a:t>27.09.2019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FB969-78FF-45BD-8823-8E53DCC6D5E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4139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B57EE-2A5B-49B7-BB18-32B13EFF28F5}" type="datetimeFigureOut">
              <a:rPr lang="uk-UA" smtClean="0"/>
              <a:t>27.09.2019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FB969-78FF-45BD-8823-8E53DCC6D5E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5820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B57EE-2A5B-49B7-BB18-32B13EFF28F5}" type="datetimeFigureOut">
              <a:rPr lang="uk-UA" smtClean="0"/>
              <a:t>27.09.2019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FB969-78FF-45BD-8823-8E53DCC6D5E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2846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379B8-B7DB-4424-A983-B6C29D1B83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572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B57EE-2A5B-49B7-BB18-32B13EFF28F5}" type="datetimeFigureOut">
              <a:rPr lang="uk-UA" smtClean="0"/>
              <a:t>27.09.2019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FB969-78FF-45BD-8823-8E53DCC6D5E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3271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B57EE-2A5B-49B7-BB18-32B13EFF28F5}" type="datetimeFigureOut">
              <a:rPr lang="uk-UA" smtClean="0"/>
              <a:t>27.09.2019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FB969-78FF-45BD-8823-8E53DCC6D5E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3299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B57EE-2A5B-49B7-BB18-32B13EFF28F5}" type="datetimeFigureOut">
              <a:rPr lang="uk-UA" smtClean="0"/>
              <a:t>27.09.2019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FB969-78FF-45BD-8823-8E53DCC6D5E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8456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B57EE-2A5B-49B7-BB18-32B13EFF28F5}" type="datetimeFigureOut">
              <a:rPr lang="uk-UA" smtClean="0"/>
              <a:t>27.09.2019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FB969-78FF-45BD-8823-8E53DCC6D5E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9939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B57EE-2A5B-49B7-BB18-32B13EFF28F5}" type="datetimeFigureOut">
              <a:rPr lang="uk-UA" smtClean="0"/>
              <a:t>27.09.2019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FB969-78FF-45BD-8823-8E53DCC6D5E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6794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B57EE-2A5B-49B7-BB18-32B13EFF28F5}" type="datetimeFigureOut">
              <a:rPr lang="uk-UA" smtClean="0"/>
              <a:t>27.09.2019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FB969-78FF-45BD-8823-8E53DCC6D5E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2543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B57EE-2A5B-49B7-BB18-32B13EFF28F5}" type="datetimeFigureOut">
              <a:rPr lang="uk-UA" smtClean="0"/>
              <a:t>27.09.2019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FB969-78FF-45BD-8823-8E53DCC6D5E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5841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B57EE-2A5B-49B7-BB18-32B13EFF28F5}" type="datetimeFigureOut">
              <a:rPr lang="uk-UA" smtClean="0"/>
              <a:t>27.09.2019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FB969-78FF-45BD-8823-8E53DCC6D5E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7854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B57EE-2A5B-49B7-BB18-32B13EFF28F5}" type="datetimeFigureOut">
              <a:rPr lang="uk-UA" smtClean="0"/>
              <a:t>27.09.2019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FB969-78FF-45BD-8823-8E53DCC6D5E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7009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1061" y="1837980"/>
            <a:ext cx="11423374" cy="2387600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Про зміни в структурі підрозділів: ММІ, ІЕЕ, ІХФ-ХТФ</a:t>
            </a:r>
            <a:endParaRPr lang="uk-UA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799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764" y="198781"/>
            <a:ext cx="1214723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800" b="1" dirty="0" smtClean="0">
                <a:solidFill>
                  <a:schemeClr val="accent1">
                    <a:lumMod val="50000"/>
                  </a:schemeClr>
                </a:solidFill>
              </a:rPr>
              <a:t>Структурні зміни в Інституті </a:t>
            </a:r>
          </a:p>
          <a:p>
            <a:pPr algn="ctr"/>
            <a:r>
              <a:rPr lang="uk-UA" sz="3800" b="1" dirty="0" smtClean="0">
                <a:solidFill>
                  <a:schemeClr val="accent1">
                    <a:lumMod val="50000"/>
                  </a:schemeClr>
                </a:solidFill>
              </a:rPr>
              <a:t>енергозбереження та </a:t>
            </a:r>
            <a:r>
              <a:rPr lang="uk-UA" sz="3800" b="1" dirty="0" err="1" smtClean="0">
                <a:solidFill>
                  <a:schemeClr val="accent1">
                    <a:lumMod val="50000"/>
                  </a:schemeClr>
                </a:solidFill>
              </a:rPr>
              <a:t>енергоменеджменту</a:t>
            </a:r>
            <a:r>
              <a:rPr lang="uk-UA" sz="3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uk-UA" sz="3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64904" y="2149261"/>
            <a:ext cx="2266122" cy="117944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Кафедра </a:t>
            </a:r>
            <a:r>
              <a:rPr lang="uk-UA" b="1" dirty="0" err="1" smtClean="0">
                <a:solidFill>
                  <a:schemeClr val="accent1">
                    <a:lumMod val="50000"/>
                  </a:schemeClr>
                </a:solidFill>
              </a:rPr>
              <a:t>геоінженерії</a:t>
            </a:r>
            <a:endParaRPr lang="uk-UA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31648" y="3991314"/>
            <a:ext cx="3432313" cy="213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Кафедра </a:t>
            </a:r>
            <a:r>
              <a:rPr lang="uk-UA" sz="2800" b="1" dirty="0" err="1">
                <a:solidFill>
                  <a:schemeClr val="bg1"/>
                </a:solidFill>
              </a:rPr>
              <a:t>геоінженерії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611630" y="2149261"/>
            <a:ext cx="2266122" cy="117944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Кафедра інженерної екології</a:t>
            </a:r>
            <a:endParaRPr lang="uk-UA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4597965" y="3328705"/>
            <a:ext cx="848805" cy="662609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Стрелка вниз 16"/>
          <p:cNvSpPr/>
          <p:nvPr/>
        </p:nvSpPr>
        <p:spPr>
          <a:xfrm>
            <a:off x="6895886" y="3328705"/>
            <a:ext cx="848805" cy="662609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7213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2" t="43188" r="4134" b="3285"/>
          <a:stretch/>
        </p:blipFill>
        <p:spPr>
          <a:xfrm>
            <a:off x="6102133" y="1953491"/>
            <a:ext cx="5965175" cy="49045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5419" y="821635"/>
            <a:ext cx="6290856" cy="398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862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764" y="198781"/>
            <a:ext cx="1214723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800" b="1" dirty="0" smtClean="0">
                <a:solidFill>
                  <a:schemeClr val="accent1">
                    <a:lumMod val="50000"/>
                  </a:schemeClr>
                </a:solidFill>
              </a:rPr>
              <a:t>Структурні зміни на інженерно-хімічному та </a:t>
            </a:r>
          </a:p>
          <a:p>
            <a:pPr algn="ctr"/>
            <a:r>
              <a:rPr lang="uk-UA" sz="3800" b="1" dirty="0" smtClean="0">
                <a:solidFill>
                  <a:schemeClr val="accent1">
                    <a:lumMod val="50000"/>
                  </a:schemeClr>
                </a:solidFill>
              </a:rPr>
              <a:t>хіміко-технологічному факультетах</a:t>
            </a:r>
          </a:p>
          <a:p>
            <a:pPr algn="ctr"/>
            <a:endParaRPr lang="uk-UA" sz="38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uk-UA" sz="3800" b="1" dirty="0" smtClean="0">
                <a:solidFill>
                  <a:schemeClr val="accent1">
                    <a:lumMod val="50000"/>
                  </a:schemeClr>
                </a:solidFill>
              </a:rPr>
              <a:t>			</a:t>
            </a:r>
            <a:r>
              <a:rPr lang="uk-UA" sz="3800" b="1" dirty="0" smtClean="0">
                <a:solidFill>
                  <a:schemeClr val="accent1">
                    <a:lumMod val="50000"/>
                  </a:schemeClr>
                </a:solidFill>
              </a:rPr>
              <a:t>ХТФ</a:t>
            </a:r>
            <a:r>
              <a:rPr lang="uk-UA" sz="3800" b="1" dirty="0" smtClean="0">
                <a:solidFill>
                  <a:schemeClr val="accent1">
                    <a:lumMod val="50000"/>
                  </a:schemeClr>
                </a:solidFill>
              </a:rPr>
              <a:t>						ІХФ </a:t>
            </a:r>
            <a:endParaRPr lang="uk-UA" sz="3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81187" y="3533938"/>
            <a:ext cx="2266122" cy="117944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Кафедра кібернетики хіміко-технологічних процесів</a:t>
            </a:r>
            <a:endParaRPr lang="uk-UA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612302" y="3056860"/>
            <a:ext cx="3432313" cy="213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Кафедра автоматизації хімічних виробництв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704109" y="1624854"/>
            <a:ext cx="3283527" cy="4997619"/>
          </a:xfrm>
          <a:prstGeom prst="roundRect">
            <a:avLst/>
          </a:prstGeom>
          <a:noFill/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941127" y="1624854"/>
            <a:ext cx="4380715" cy="4997619"/>
          </a:xfrm>
          <a:prstGeom prst="roundRect">
            <a:avLst/>
          </a:prstGeom>
          <a:noFill/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Стрелка вниз 16"/>
          <p:cNvSpPr/>
          <p:nvPr/>
        </p:nvSpPr>
        <p:spPr>
          <a:xfrm rot="16200000">
            <a:off x="5605403" y="2541164"/>
            <a:ext cx="848805" cy="3164993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0201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5044" y="357808"/>
            <a:ext cx="11357113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8000" b="1" dirty="0" smtClean="0">
                <a:solidFill>
                  <a:srgbClr val="7030A0"/>
                </a:solidFill>
              </a:rPr>
              <a:t>З 01 вересня 2019 року стартував ІІІ етап внутрішньої акредитації випускових кафедр та освітніх програм</a:t>
            </a:r>
            <a:endParaRPr lang="uk-UA" sz="8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74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10"/>
          <p:cNvSpPr>
            <a:spLocks noGrp="1" noChangeArrowheads="1"/>
          </p:cNvSpPr>
          <p:nvPr>
            <p:ph/>
          </p:nvPr>
        </p:nvSpPr>
        <p:spPr>
          <a:xfrm>
            <a:off x="225287" y="119270"/>
            <a:ext cx="11714922" cy="6586330"/>
          </a:xfrm>
        </p:spPr>
        <p:txBody>
          <a:bodyPr>
            <a:normAutofit lnSpcReduction="10000"/>
          </a:bodyPr>
          <a:lstStyle/>
          <a:p>
            <a:pPr algn="ctr">
              <a:buFontTx/>
              <a:buNone/>
            </a:pPr>
            <a:r>
              <a:rPr lang="uk-UA" altLang="uk-UA" sz="3600" b="1" u="sng" dirty="0">
                <a:solidFill>
                  <a:srgbClr val="7030A0"/>
                </a:solidFill>
              </a:rPr>
              <a:t>ВИМОГИ ДО ВИПУСКОВОЇ КАФЕДРИ </a:t>
            </a:r>
            <a:r>
              <a:rPr lang="uk-UA" altLang="uk-UA" sz="3600" b="1" u="sng" dirty="0" smtClean="0">
                <a:solidFill>
                  <a:srgbClr val="7030A0"/>
                </a:solidFill>
              </a:rPr>
              <a:t>УНІВЕРСИТЕТУ ТА ОП  ПРИ ПРОХОДЖЕННІ ІІІ ЕТАНУ САМОАНАЛІЗУ </a:t>
            </a:r>
            <a:endParaRPr lang="uk-UA" altLang="uk-UA" sz="3600" b="1" dirty="0" smtClean="0">
              <a:solidFill>
                <a:srgbClr val="7030A0"/>
              </a:solidFill>
            </a:endParaRPr>
          </a:p>
          <a:p>
            <a:pPr algn="ctr">
              <a:buFontTx/>
              <a:buNone/>
            </a:pPr>
            <a:r>
              <a:rPr lang="uk-UA" altLang="uk-UA" sz="3200" b="1" dirty="0" smtClean="0"/>
              <a:t>Сформовані на підставі складових з трьох джерел:</a:t>
            </a:r>
          </a:p>
          <a:p>
            <a:pPr marL="0" indent="0">
              <a:buNone/>
            </a:pPr>
            <a:r>
              <a:rPr lang="uk-UA" altLang="uk-UA" sz="3200" b="1" dirty="0" smtClean="0"/>
              <a:t>1.    Постанови КМУ від 30.12.2015 р. № 1187 “Про затвердження ліцензійних умов провадження освітньої діяльності закладів освіти”. В тому числі і відповідність кадрового складу до Показників  рівня  наукової  та  професійної  активності  НПП (12 показників), визначених цією Постановою </a:t>
            </a:r>
            <a:r>
              <a:rPr lang="uk-UA" altLang="uk-UA" sz="3200" b="1" dirty="0" smtClean="0">
                <a:solidFill>
                  <a:srgbClr val="FF0000"/>
                </a:solidFill>
              </a:rPr>
              <a:t>(</a:t>
            </a:r>
            <a:r>
              <a:rPr lang="uk-UA" altLang="uk-UA" sz="3200" b="1" u="sng" dirty="0" smtClean="0">
                <a:solidFill>
                  <a:srgbClr val="FF0000"/>
                </a:solidFill>
              </a:rPr>
              <a:t>20 ПОКАЗНИКІВ)</a:t>
            </a:r>
          </a:p>
          <a:p>
            <a:pPr marL="514350" indent="-514350">
              <a:buAutoNum type="arabicPeriod" startAt="2"/>
            </a:pPr>
            <a:r>
              <a:rPr lang="uk-UA" altLang="uk-UA" sz="3200" b="1" dirty="0" smtClean="0"/>
              <a:t>Показників, що забезпечують якість освіти в університеті, які сформовані на підставі вимог до національного ЗВО, із змісту акредитації ОП НАЗЯВО, міжнародної акредитації </a:t>
            </a:r>
            <a:r>
              <a:rPr lang="uk-UA" altLang="uk-UA" sz="3200" b="1" u="sng" dirty="0" smtClean="0">
                <a:solidFill>
                  <a:srgbClr val="FF0000"/>
                </a:solidFill>
              </a:rPr>
              <a:t>(до 10 ПОКАЗНИКІВ)</a:t>
            </a:r>
            <a:endParaRPr lang="uk-UA" altLang="uk-UA" sz="3200" b="1" dirty="0" smtClean="0"/>
          </a:p>
          <a:p>
            <a:pPr marL="0" indent="0">
              <a:buNone/>
            </a:pPr>
            <a:r>
              <a:rPr lang="uk-UA" altLang="uk-UA" sz="3200" b="1" dirty="0" smtClean="0"/>
              <a:t>3. </a:t>
            </a:r>
            <a:r>
              <a:rPr lang="uk-UA" altLang="uk-UA" sz="3200" b="1" dirty="0"/>
              <a:t> </a:t>
            </a:r>
            <a:r>
              <a:rPr lang="uk-UA" altLang="uk-UA" sz="3200" b="1" dirty="0" smtClean="0"/>
              <a:t>  Критеріїв Положення про акредитацію освітніх програм, розробленого НАЗЯВО (Критерії оцінювання якості освітньої програми) </a:t>
            </a:r>
            <a:r>
              <a:rPr lang="uk-UA" altLang="uk-UA" sz="3200" b="1" dirty="0" smtClean="0">
                <a:solidFill>
                  <a:srgbClr val="FF0000"/>
                </a:solidFill>
              </a:rPr>
              <a:t>(</a:t>
            </a:r>
            <a:r>
              <a:rPr lang="uk-UA" altLang="uk-UA" sz="3200" b="1" u="sng" dirty="0" smtClean="0">
                <a:solidFill>
                  <a:srgbClr val="FF0000"/>
                </a:solidFill>
              </a:rPr>
              <a:t>10 КРИТЕРІЇВ</a:t>
            </a:r>
            <a:r>
              <a:rPr lang="uk-UA" altLang="uk-UA" sz="3200" b="1" dirty="0">
                <a:solidFill>
                  <a:srgbClr val="FF0000"/>
                </a:solidFill>
              </a:rPr>
              <a:t>)</a:t>
            </a:r>
            <a:endParaRPr lang="uk-UA" altLang="uk-UA" sz="32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677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Показники кафедри можна згрупувати: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uk-UA" sz="4000" b="1" dirty="0" smtClean="0"/>
              <a:t>Затребуваність ОП кафедри на ринку праці, врахування побажань роботодавців, студентів, їх батьків тощо (</a:t>
            </a:r>
            <a:r>
              <a:rPr lang="uk-UA" sz="4000" b="1" dirty="0" err="1" smtClean="0"/>
              <a:t>стейкхолдерів</a:t>
            </a:r>
            <a:r>
              <a:rPr lang="uk-UA" sz="4000" b="1" dirty="0" smtClean="0"/>
              <a:t>)</a:t>
            </a:r>
          </a:p>
          <a:p>
            <a:pPr marL="742950" indent="-742950">
              <a:buFont typeface="+mj-lt"/>
              <a:buAutoNum type="arabicPeriod"/>
            </a:pPr>
            <a:r>
              <a:rPr lang="uk-UA" sz="4000" b="1" dirty="0" smtClean="0"/>
              <a:t>Наявність наукової школи кафедри та її відповідність ОП</a:t>
            </a:r>
          </a:p>
          <a:p>
            <a:pPr marL="742950" indent="-742950">
              <a:buFont typeface="+mj-lt"/>
              <a:buAutoNum type="arabicPeriod"/>
            </a:pPr>
            <a:r>
              <a:rPr lang="uk-UA" sz="4000" b="1" dirty="0" smtClean="0"/>
              <a:t>Кадрові та матеріально-технічні ресурси кафедри</a:t>
            </a:r>
            <a:endParaRPr lang="uk-UA" sz="4000" b="1" dirty="0"/>
          </a:p>
        </p:txBody>
      </p:sp>
    </p:spTree>
    <p:extLst>
      <p:ext uri="{BB962C8B-B14F-4D97-AF65-F5344CB8AC3E}">
        <p14:creationId xmlns:p14="http://schemas.microsoft.com/office/powerpoint/2010/main" val="161067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26435" y="236431"/>
            <a:ext cx="9955696" cy="1470025"/>
          </a:xfrm>
        </p:spPr>
        <p:txBody>
          <a:bodyPr>
            <a:normAutofit fontScale="90000"/>
          </a:bodyPr>
          <a:lstStyle/>
          <a:p>
            <a:r>
              <a:rPr lang="uk-UA" altLang="uk-UA" b="1" dirty="0" smtClean="0">
                <a:solidFill>
                  <a:srgbClr val="7030A0"/>
                </a:solidFill>
              </a:rPr>
              <a:t>Послідовність ІІІ етапу внутрішньої акредитації</a:t>
            </a:r>
            <a:endParaRPr lang="ru-RU" altLang="uk-UA" b="1" dirty="0" smtClean="0">
              <a:solidFill>
                <a:srgbClr val="7030A0"/>
              </a:solidFill>
            </a:endParaRPr>
          </a:p>
        </p:txBody>
      </p:sp>
      <p:sp>
        <p:nvSpPr>
          <p:cNvPr id="186372" name="Text Box 5"/>
          <p:cNvSpPr txBox="1">
            <a:spLocks noChangeArrowheads="1"/>
          </p:cNvSpPr>
          <p:nvPr/>
        </p:nvSpPr>
        <p:spPr bwMode="auto">
          <a:xfrm rot="16200000">
            <a:off x="-1700072" y="3666125"/>
            <a:ext cx="4504114" cy="58477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uk-UA" altLang="uk-UA" b="1" dirty="0">
                <a:latin typeface="Tahoma" panose="020B0604030504040204" pitchFamily="34" charset="0"/>
              </a:rPr>
              <a:t>Етап</a:t>
            </a:r>
            <a:r>
              <a:rPr lang="en-US" altLang="uk-UA" b="1" dirty="0">
                <a:latin typeface="Tahoma" panose="020B0604030504040204" pitchFamily="34" charset="0"/>
              </a:rPr>
              <a:t>#</a:t>
            </a:r>
            <a:r>
              <a:rPr lang="uk-UA" altLang="uk-UA" b="1" dirty="0" smtClean="0">
                <a:latin typeface="Tahoma" panose="020B0604030504040204" pitchFamily="34" charset="0"/>
              </a:rPr>
              <a:t>ІІІ </a:t>
            </a:r>
            <a:endParaRPr lang="ru-RU" altLang="uk-UA" b="1" dirty="0">
              <a:latin typeface="Tahoma" panose="020B0604030504040204" pitchFamily="34" charset="0"/>
            </a:endParaRPr>
          </a:p>
        </p:txBody>
      </p:sp>
      <p:sp>
        <p:nvSpPr>
          <p:cNvPr id="186374" name="Text Box 9"/>
          <p:cNvSpPr txBox="1">
            <a:spLocks noChangeArrowheads="1"/>
          </p:cNvSpPr>
          <p:nvPr/>
        </p:nvSpPr>
        <p:spPr bwMode="auto">
          <a:xfrm>
            <a:off x="981476" y="4825573"/>
            <a:ext cx="11039061" cy="138499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uk-UA" altLang="uk-UA" sz="2800" b="1" u="sng" dirty="0" smtClean="0">
                <a:solidFill>
                  <a:schemeClr val="bg1"/>
                </a:solidFill>
                <a:latin typeface="Tahoma" panose="020B0604030504040204" pitchFamily="34" charset="0"/>
              </a:rPr>
              <a:t>Закінчення 15  грудня 2019 року:</a:t>
            </a:r>
            <a:r>
              <a:rPr lang="uk-UA" altLang="uk-UA" sz="2800" b="1" dirty="0" smtClean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uk-UA" altLang="uk-UA" sz="2800" b="1" dirty="0">
                <a:solidFill>
                  <a:schemeClr val="bg1"/>
                </a:solidFill>
                <a:latin typeface="Tahoma" panose="020B0604030504040204" pitchFamily="34" charset="0"/>
              </a:rPr>
              <a:t>у</a:t>
            </a:r>
            <a:r>
              <a:rPr lang="uk-UA" altLang="uk-UA" sz="2800" b="1" dirty="0" smtClean="0">
                <a:solidFill>
                  <a:schemeClr val="bg1"/>
                </a:solidFill>
                <a:latin typeface="Tahoma" panose="020B0604030504040204" pitchFamily="34" charset="0"/>
              </a:rPr>
              <a:t>загальнення пропозицій факультетів/інститутів щодо змін в їх структурі </a:t>
            </a:r>
            <a:endParaRPr lang="ru-RU" altLang="uk-UA" sz="2800" b="1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186377" name="Text Box 26"/>
          <p:cNvSpPr txBox="1">
            <a:spLocks noChangeArrowheads="1"/>
          </p:cNvSpPr>
          <p:nvPr/>
        </p:nvSpPr>
        <p:spPr bwMode="auto">
          <a:xfrm>
            <a:off x="981476" y="2835126"/>
            <a:ext cx="11039061" cy="181588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uk-UA" altLang="uk-UA" sz="2800" b="1" dirty="0">
                <a:latin typeface="Tahoma" panose="020B0604030504040204" pitchFamily="34" charset="0"/>
              </a:rPr>
              <a:t>в</a:t>
            </a:r>
            <a:r>
              <a:rPr lang="uk-UA" altLang="uk-UA" sz="2800" b="1" dirty="0" smtClean="0">
                <a:latin typeface="Tahoma" panose="020B0604030504040204" pitchFamily="34" charset="0"/>
              </a:rPr>
              <a:t>изначення </a:t>
            </a:r>
            <a:r>
              <a:rPr lang="uk-UA" altLang="uk-UA" sz="2800" b="1" dirty="0">
                <a:latin typeface="Tahoma" panose="020B0604030504040204" pitchFamily="34" charset="0"/>
              </a:rPr>
              <a:t>відповідності </a:t>
            </a:r>
            <a:r>
              <a:rPr lang="uk-UA" altLang="uk-UA" sz="2800" b="1" dirty="0" smtClean="0">
                <a:latin typeface="Tahoma" panose="020B0604030504040204" pitchFamily="34" charset="0"/>
              </a:rPr>
              <a:t>умовам і критеріям факультетами/інститутами та надання пропозиції щодо створення структур, які повністю задовольняють  вимогам акредитації </a:t>
            </a:r>
          </a:p>
        </p:txBody>
      </p:sp>
      <p:sp>
        <p:nvSpPr>
          <p:cNvPr id="186380" name="Text Box 33"/>
          <p:cNvSpPr txBox="1">
            <a:spLocks noChangeArrowheads="1"/>
          </p:cNvSpPr>
          <p:nvPr/>
        </p:nvSpPr>
        <p:spPr bwMode="auto">
          <a:xfrm>
            <a:off x="981476" y="1706455"/>
            <a:ext cx="11039060" cy="95410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uk-UA" altLang="uk-UA" sz="2800" b="1" u="sng" dirty="0" smtClean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</a:rPr>
              <a:t>Початок 01 вересня 2019 року:</a:t>
            </a:r>
            <a:r>
              <a:rPr lang="uk-UA" altLang="uk-UA" sz="2800" b="1" dirty="0" smtClean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uk-UA" altLang="uk-UA" sz="2800" b="1" dirty="0" smtClean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</a:rPr>
              <a:t>підготовка даних самоаналізу випусковими кафедрами   </a:t>
            </a:r>
            <a:endParaRPr lang="uk-UA" altLang="uk-UA" sz="2800" b="1" dirty="0">
              <a:solidFill>
                <a:schemeClr val="bg1">
                  <a:lumMod val="95000"/>
                </a:schemeClr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512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73426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Рішення Вченої ради від 09.09.19 р.</a:t>
            </a:r>
            <a:endParaRPr lang="uk-UA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6348" y="1229276"/>
            <a:ext cx="11423374" cy="5357053"/>
          </a:xfrm>
        </p:spPr>
        <p:txBody>
          <a:bodyPr>
            <a:normAutofit lnSpcReduction="10000"/>
          </a:bodyPr>
          <a:lstStyle/>
          <a:p>
            <a:pPr lvl="0"/>
            <a:r>
              <a:rPr lang="uk-UA" sz="3600" b="1" dirty="0" smtClean="0"/>
              <a:t>Директорам </a:t>
            </a:r>
            <a:r>
              <a:rPr lang="uk-UA" sz="3600" b="1" dirty="0"/>
              <a:t>інститутів/деканам факультетів утворити </a:t>
            </a:r>
            <a:r>
              <a:rPr lang="uk-UA" sz="3600" b="1" dirty="0" smtClean="0"/>
              <a:t>акредитаційні комісії факультету/інституту, яким </a:t>
            </a:r>
            <a:r>
              <a:rPr lang="uk-UA" sz="3600" b="1" dirty="0"/>
              <a:t>до 30 жовтня 2019 року проаналізувати відповідність показників самоаналізу кафедр умовам і критеріям та </a:t>
            </a:r>
            <a:r>
              <a:rPr lang="uk-UA" sz="3600" b="1" dirty="0" smtClean="0"/>
              <a:t>сформувати пропозиції </a:t>
            </a:r>
            <a:r>
              <a:rPr lang="uk-UA" sz="3600" b="1" dirty="0"/>
              <a:t>щодо </a:t>
            </a:r>
            <a:r>
              <a:rPr lang="uk-UA" sz="3600" b="1" dirty="0" smtClean="0"/>
              <a:t>оптимізації структури кафедр і освітніх програм, </a:t>
            </a:r>
            <a:r>
              <a:rPr lang="uk-UA" sz="3600" b="1" dirty="0"/>
              <a:t>які повністю задовольняють вимогам внутрішньої </a:t>
            </a:r>
            <a:r>
              <a:rPr lang="uk-UA" sz="3600" b="1" dirty="0" smtClean="0"/>
              <a:t>акредитації</a:t>
            </a:r>
            <a:endParaRPr lang="uk-UA" sz="3600" b="1" dirty="0"/>
          </a:p>
          <a:p>
            <a:pPr lvl="0"/>
            <a:r>
              <a:rPr lang="uk-UA" sz="3600" b="1" dirty="0" smtClean="0"/>
              <a:t>Акредитаційній </a:t>
            </a:r>
            <a:r>
              <a:rPr lang="uk-UA" sz="3600" b="1" dirty="0"/>
              <a:t>комісії </a:t>
            </a:r>
            <a:r>
              <a:rPr lang="uk-UA" sz="3600" b="1" dirty="0" smtClean="0"/>
              <a:t>Університету до 15 грудня 2019 </a:t>
            </a:r>
            <a:r>
              <a:rPr lang="uk-UA" sz="3600" b="1" dirty="0"/>
              <a:t>р. </a:t>
            </a:r>
            <a:r>
              <a:rPr lang="uk-UA" sz="3600" b="1" dirty="0" smtClean="0"/>
              <a:t>провести аналіз пропозицій комісій факультетів/ інститутів та сформувати заключні висновки щодо відповідності структури підрозділів </a:t>
            </a:r>
          </a:p>
        </p:txBody>
      </p:sp>
    </p:spTree>
    <p:extLst>
      <p:ext uri="{BB962C8B-B14F-4D97-AF65-F5344CB8AC3E}">
        <p14:creationId xmlns:p14="http://schemas.microsoft.com/office/powerpoint/2010/main" val="4203158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8295" y="-450573"/>
            <a:ext cx="11754679" cy="6858000"/>
          </a:xfrm>
        </p:spPr>
        <p:txBody>
          <a:bodyPr>
            <a:noAutofit/>
          </a:bodyPr>
          <a:lstStyle/>
          <a:p>
            <a:r>
              <a:rPr lang="uk-UA" sz="4000" b="1" dirty="0"/>
              <a:t>ВИТЯГ</a:t>
            </a:r>
            <a:r>
              <a:rPr lang="uk-UA" sz="2200" b="1" dirty="0"/>
              <a:t/>
            </a:r>
            <a:br>
              <a:rPr lang="uk-UA" sz="2200" b="1" dirty="0"/>
            </a:br>
            <a:r>
              <a:rPr lang="uk-UA" sz="2200" b="1" dirty="0"/>
              <a:t>з протоколу № 2  </a:t>
            </a:r>
            <a:r>
              <a:rPr lang="uk-UA" sz="2200" b="1" dirty="0" smtClean="0"/>
              <a:t>від </a:t>
            </a:r>
            <a:r>
              <a:rPr lang="uk-UA" sz="2200" b="1" dirty="0"/>
              <a:t>23 вересня 2019 р.</a:t>
            </a:r>
            <a:br>
              <a:rPr lang="uk-UA" sz="2200" b="1" dirty="0"/>
            </a:br>
            <a:r>
              <a:rPr lang="uk-UA" sz="2200" b="1" dirty="0"/>
              <a:t>засідання Вченої ради Механіко-машинобудівного інституту </a:t>
            </a:r>
            <a:r>
              <a:rPr lang="uk-UA" sz="2200" b="1" dirty="0" smtClean="0"/>
              <a:t>КПІ  </a:t>
            </a:r>
            <a:r>
              <a:rPr lang="uk-UA" sz="2200" b="1" dirty="0"/>
              <a:t>ім. Ігоря Сікорського</a:t>
            </a:r>
            <a:r>
              <a:rPr lang="uk-UA" sz="2200" dirty="0"/>
              <a:t/>
            </a:r>
            <a:br>
              <a:rPr lang="uk-UA" sz="2200" dirty="0"/>
            </a:br>
            <a:r>
              <a:rPr lang="uk-UA" sz="2200" dirty="0" smtClean="0"/>
              <a:t/>
            </a:r>
            <a:br>
              <a:rPr lang="uk-UA" sz="2200" dirty="0" smtClean="0"/>
            </a:br>
            <a:r>
              <a:rPr lang="uk-UA" sz="2200" b="1" dirty="0" smtClean="0"/>
              <a:t>СЛУХАЛИ</a:t>
            </a:r>
            <a:r>
              <a:rPr lang="uk-UA" sz="2200" dirty="0"/>
              <a:t>: Інформацію директора ММІ проф. Бобиря М.І. про основні завдання колективу Інституту на 2019/20 навчальний рік з відповідним удосконаленням його структурних підрозділів.</a:t>
            </a:r>
            <a:br>
              <a:rPr lang="uk-UA" sz="2200" dirty="0"/>
            </a:br>
            <a:r>
              <a:rPr lang="uk-UA" sz="2200" b="1" dirty="0"/>
              <a:t>УХВАЛИЛИ</a:t>
            </a:r>
            <a:r>
              <a:rPr lang="uk-UA" sz="2200" dirty="0"/>
              <a:t>: </a:t>
            </a:r>
            <a:br>
              <a:rPr lang="uk-UA" sz="2200" dirty="0"/>
            </a:br>
            <a:r>
              <a:rPr lang="uk-UA" sz="2200" dirty="0"/>
              <a:t>На базі нині існуючих, кафедри конструювання верстатів та машин і кафедри інтегрованих технологій машинобудування, створити кафедру  конструювання машин;</a:t>
            </a:r>
            <a:br>
              <a:rPr lang="uk-UA" sz="2200" dirty="0"/>
            </a:br>
            <a:r>
              <a:rPr lang="uk-UA" sz="2200" dirty="0"/>
              <a:t>На базі нині існуючих, кафедри лазерної техніки та фізико-технічних технологій і кафедри технології машинобудування, створити кафедру технології машинобудування.</a:t>
            </a:r>
            <a:br>
              <a:rPr lang="uk-UA" sz="2200" dirty="0"/>
            </a:br>
            <a:r>
              <a:rPr lang="uk-UA" sz="2200" b="1" dirty="0"/>
              <a:t>РЕЗУЛЬТАТИ ГОЛОСУВАННЯ</a:t>
            </a:r>
            <a:r>
              <a:rPr lang="uk-UA" sz="2200" dirty="0"/>
              <a:t>:</a:t>
            </a:r>
            <a:br>
              <a:rPr lang="uk-UA" sz="2200" dirty="0"/>
            </a:br>
            <a:r>
              <a:rPr lang="uk-UA" sz="2200" dirty="0"/>
              <a:t>Всього членів Вченої ради 36 </a:t>
            </a:r>
            <a:r>
              <a:rPr lang="uk-UA" sz="2200" dirty="0" err="1"/>
              <a:t>чол</a:t>
            </a:r>
            <a:r>
              <a:rPr lang="uk-UA" sz="2200" dirty="0"/>
              <a:t>.</a:t>
            </a:r>
            <a:br>
              <a:rPr lang="uk-UA" sz="2200" dirty="0"/>
            </a:br>
            <a:r>
              <a:rPr lang="uk-UA" sz="2200" dirty="0"/>
              <a:t>Присутніх на засіданні 27 </a:t>
            </a:r>
            <a:r>
              <a:rPr lang="uk-UA" sz="2200" dirty="0" err="1"/>
              <a:t>чол</a:t>
            </a:r>
            <a:r>
              <a:rPr lang="uk-UA" sz="2200" dirty="0"/>
              <a:t>.</a:t>
            </a:r>
            <a:br>
              <a:rPr lang="uk-UA" sz="2200" dirty="0"/>
            </a:br>
            <a:r>
              <a:rPr lang="uk-UA" sz="2200" dirty="0"/>
              <a:t>За - 27</a:t>
            </a:r>
            <a:br>
              <a:rPr lang="uk-UA" sz="2200" dirty="0"/>
            </a:br>
            <a:r>
              <a:rPr lang="uk-UA" sz="2200" dirty="0"/>
              <a:t>Проти - немає</a:t>
            </a:r>
            <a:br>
              <a:rPr lang="uk-UA" sz="2200" dirty="0"/>
            </a:br>
            <a:r>
              <a:rPr lang="uk-UA" sz="2200" dirty="0"/>
              <a:t>Утримались - немає</a:t>
            </a:r>
            <a:br>
              <a:rPr lang="uk-UA" sz="2200" dirty="0"/>
            </a:br>
            <a:r>
              <a:rPr lang="uk-UA" sz="2200" dirty="0"/>
              <a:t> 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9" t="63768" r="17026" b="19613"/>
          <a:stretch/>
        </p:blipFill>
        <p:spPr>
          <a:xfrm>
            <a:off x="4015408" y="4333461"/>
            <a:ext cx="8176591" cy="252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522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764" y="198781"/>
            <a:ext cx="1226874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800" b="1" dirty="0" smtClean="0">
                <a:solidFill>
                  <a:schemeClr val="accent1">
                    <a:lumMod val="50000"/>
                  </a:schemeClr>
                </a:solidFill>
              </a:rPr>
              <a:t>Структурні зміни в механіко-машинобудівному інституті </a:t>
            </a:r>
            <a:endParaRPr lang="uk-UA" sz="3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2213" y="1789043"/>
            <a:ext cx="2266122" cy="117944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Кафедра лазерної техніки та фізико-технічних технологій</a:t>
            </a:r>
            <a:endParaRPr lang="uk-UA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58957" y="3631096"/>
            <a:ext cx="3432313" cy="213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Кафедра технологій машинобудування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438939" y="1789043"/>
            <a:ext cx="2266122" cy="117944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Кафедра технологій машинобудування</a:t>
            </a:r>
            <a:endParaRPr lang="uk-UA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606208" y="1789043"/>
            <a:ext cx="2266122" cy="117944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Кафедра конструювання верстатів та машин</a:t>
            </a:r>
            <a:endParaRPr lang="uk-UA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634329" y="1789043"/>
            <a:ext cx="2266122" cy="117944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Кафедра інтегрованих технологій машинобудування</a:t>
            </a:r>
            <a:endParaRPr lang="uk-UA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335077" y="3631096"/>
            <a:ext cx="3432313" cy="213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Кафедра конструювання </a:t>
            </a:r>
            <a:r>
              <a:rPr lang="uk-UA" sz="2800" b="1" dirty="0" smtClean="0">
                <a:solidFill>
                  <a:schemeClr val="bg1"/>
                </a:solidFill>
              </a:rPr>
              <a:t>машин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1425274" y="2968487"/>
            <a:ext cx="848805" cy="662609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Стрелка вниз 16"/>
          <p:cNvSpPr/>
          <p:nvPr/>
        </p:nvSpPr>
        <p:spPr>
          <a:xfrm>
            <a:off x="3799062" y="2968487"/>
            <a:ext cx="848805" cy="662609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Стрелка вниз 17"/>
          <p:cNvSpPr/>
          <p:nvPr/>
        </p:nvSpPr>
        <p:spPr>
          <a:xfrm>
            <a:off x="7566324" y="2968487"/>
            <a:ext cx="848805" cy="662609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Стрелка вниз 18"/>
          <p:cNvSpPr/>
          <p:nvPr/>
        </p:nvSpPr>
        <p:spPr>
          <a:xfrm>
            <a:off x="9832446" y="2968487"/>
            <a:ext cx="848805" cy="662609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6125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7321" y="-980660"/>
            <a:ext cx="11754679" cy="6858000"/>
          </a:xfrm>
        </p:spPr>
        <p:txBody>
          <a:bodyPr>
            <a:noAutofit/>
          </a:bodyPr>
          <a:lstStyle/>
          <a:p>
            <a:r>
              <a:rPr lang="uk-UA" sz="4000" b="1" dirty="0"/>
              <a:t>ВИТЯГ</a:t>
            </a:r>
            <a:r>
              <a:rPr lang="uk-UA" sz="2200" b="1" dirty="0"/>
              <a:t/>
            </a:r>
            <a:br>
              <a:rPr lang="uk-UA" sz="2200" b="1" dirty="0"/>
            </a:br>
            <a:r>
              <a:rPr lang="uk-UA" sz="2200" b="1" dirty="0"/>
              <a:t>з протоколу № 2  </a:t>
            </a:r>
            <a:r>
              <a:rPr lang="uk-UA" sz="2200" b="1" dirty="0" smtClean="0"/>
              <a:t>від </a:t>
            </a:r>
            <a:r>
              <a:rPr lang="uk-UA" sz="2200" b="1" dirty="0"/>
              <a:t>23 вересня 2019 р.</a:t>
            </a:r>
            <a:br>
              <a:rPr lang="uk-UA" sz="2200" b="1" dirty="0"/>
            </a:br>
            <a:r>
              <a:rPr lang="uk-UA" sz="2200" b="1" dirty="0"/>
              <a:t>засідання Вченої ради </a:t>
            </a:r>
            <a:r>
              <a:rPr lang="uk-UA" sz="2200" b="1" dirty="0" smtClean="0"/>
              <a:t>Інститут </a:t>
            </a:r>
            <a:r>
              <a:rPr lang="uk-UA" sz="2200" b="1" dirty="0"/>
              <a:t>енергозбереження </a:t>
            </a:r>
            <a:r>
              <a:rPr lang="uk-UA" sz="2200" b="1" dirty="0" smtClean="0"/>
              <a:t>та </a:t>
            </a:r>
            <a:r>
              <a:rPr lang="uk-UA" sz="2200" b="1" dirty="0" err="1" smtClean="0"/>
              <a:t>енергоменеджменту</a:t>
            </a:r>
            <a:r>
              <a:rPr lang="uk-UA" sz="2200" b="1" dirty="0" smtClean="0"/>
              <a:t> КПІ  </a:t>
            </a:r>
            <a:r>
              <a:rPr lang="uk-UA" sz="2200" b="1" dirty="0"/>
              <a:t>ім. Ігоря Сікорського</a:t>
            </a:r>
            <a:r>
              <a:rPr lang="uk-UA" sz="2200" dirty="0"/>
              <a:t/>
            </a:r>
            <a:br>
              <a:rPr lang="uk-UA" sz="2200" dirty="0"/>
            </a:br>
            <a:r>
              <a:rPr lang="uk-UA" sz="2200" dirty="0" smtClean="0"/>
              <a:t/>
            </a:r>
            <a:br>
              <a:rPr lang="uk-UA" sz="2200" dirty="0" smtClean="0"/>
            </a:br>
            <a:r>
              <a:rPr lang="uk-UA" sz="2200" b="1" dirty="0" smtClean="0"/>
              <a:t>СЛУХАЛИ</a:t>
            </a:r>
            <a:r>
              <a:rPr lang="uk-UA" sz="2200" dirty="0"/>
              <a:t>: Інформацію директора </a:t>
            </a:r>
            <a:r>
              <a:rPr lang="uk-UA" sz="2200" dirty="0" smtClean="0"/>
              <a:t>ІЕЕ </a:t>
            </a:r>
            <a:r>
              <a:rPr lang="uk-UA" sz="2200" dirty="0"/>
              <a:t>проф. </a:t>
            </a:r>
            <a:r>
              <a:rPr lang="uk-UA" sz="2200" dirty="0" err="1" smtClean="0"/>
              <a:t>Денисюка</a:t>
            </a:r>
            <a:r>
              <a:rPr lang="uk-UA" sz="2200" dirty="0" smtClean="0"/>
              <a:t> С.І. щодо пропозицій від колективу ІЕЕ </a:t>
            </a:r>
            <a:r>
              <a:rPr lang="uk-UA" sz="2200" dirty="0"/>
              <a:t>КПІ  ім. Ігоря Сікорського </a:t>
            </a:r>
            <a:r>
              <a:rPr lang="uk-UA" sz="2200" dirty="0" smtClean="0"/>
              <a:t>про приєднання кафедри інженерної екології до кафедри </a:t>
            </a:r>
            <a:r>
              <a:rPr lang="uk-UA" sz="2200" dirty="0" err="1" smtClean="0"/>
              <a:t>геоінженерії</a:t>
            </a:r>
            <a:r>
              <a:rPr lang="uk-UA" sz="2200" dirty="0" smtClean="0"/>
              <a:t>.</a:t>
            </a:r>
            <a:r>
              <a:rPr lang="uk-UA" sz="2200" dirty="0"/>
              <a:t/>
            </a:r>
            <a:br>
              <a:rPr lang="uk-UA" sz="2200" dirty="0"/>
            </a:br>
            <a:r>
              <a:rPr lang="uk-UA" sz="2200" b="1" dirty="0"/>
              <a:t>УХВАЛИЛИ</a:t>
            </a:r>
            <a:r>
              <a:rPr lang="uk-UA" sz="2200" dirty="0"/>
              <a:t>: </a:t>
            </a:r>
            <a:br>
              <a:rPr lang="uk-UA" sz="2200" dirty="0"/>
            </a:br>
            <a:r>
              <a:rPr lang="uk-UA" sz="2200" dirty="0" smtClean="0"/>
              <a:t>Підтримати пропозицію щодо </a:t>
            </a:r>
            <a:r>
              <a:rPr lang="uk-UA" sz="2200" dirty="0"/>
              <a:t>приєднання кафедри інженерної екології до кафедри </a:t>
            </a:r>
            <a:r>
              <a:rPr lang="uk-UA" sz="2200" dirty="0" err="1"/>
              <a:t>геоінженерії</a:t>
            </a:r>
            <a:r>
              <a:rPr lang="uk-UA" sz="2200" dirty="0" smtClean="0"/>
              <a:t/>
            </a:r>
            <a:br>
              <a:rPr lang="uk-UA" sz="2200" dirty="0" smtClean="0"/>
            </a:br>
            <a:r>
              <a:rPr lang="uk-UA" sz="2200" b="1" dirty="0"/>
              <a:t>РЕЗУЛЬТАТИ </a:t>
            </a:r>
            <a:r>
              <a:rPr lang="uk-UA" sz="2200" b="1" dirty="0" smtClean="0"/>
              <a:t>ТАЄМНОГО ГОЛОСУВАННЯ</a:t>
            </a:r>
            <a:r>
              <a:rPr lang="uk-UA" sz="2200" dirty="0"/>
              <a:t>:</a:t>
            </a:r>
            <a:br>
              <a:rPr lang="uk-UA" sz="2200" dirty="0"/>
            </a:br>
            <a:r>
              <a:rPr lang="uk-UA" sz="2200" dirty="0"/>
              <a:t>Всього членів Вченої ради </a:t>
            </a:r>
            <a:r>
              <a:rPr lang="uk-UA" sz="2200" dirty="0" smtClean="0"/>
              <a:t>26 </a:t>
            </a:r>
            <a:r>
              <a:rPr lang="uk-UA" sz="2200" dirty="0" err="1"/>
              <a:t>чол</a:t>
            </a:r>
            <a:r>
              <a:rPr lang="uk-UA" sz="2200" dirty="0"/>
              <a:t>.</a:t>
            </a:r>
            <a:br>
              <a:rPr lang="uk-UA" sz="2200" dirty="0"/>
            </a:br>
            <a:r>
              <a:rPr lang="uk-UA" sz="2200" dirty="0"/>
              <a:t>Присутніх на засіданні </a:t>
            </a:r>
            <a:r>
              <a:rPr lang="uk-UA" sz="2200" dirty="0" smtClean="0"/>
              <a:t>24 </a:t>
            </a:r>
            <a:r>
              <a:rPr lang="uk-UA" sz="2200" dirty="0" err="1"/>
              <a:t>чол</a:t>
            </a:r>
            <a:r>
              <a:rPr lang="uk-UA" sz="2200" dirty="0"/>
              <a:t>.</a:t>
            </a:r>
            <a:br>
              <a:rPr lang="uk-UA" sz="2200" dirty="0"/>
            </a:br>
            <a:r>
              <a:rPr lang="uk-UA" sz="2200" dirty="0"/>
              <a:t>За - </a:t>
            </a:r>
            <a:r>
              <a:rPr lang="uk-UA" sz="2200" dirty="0" smtClean="0"/>
              <a:t>20</a:t>
            </a:r>
            <a:r>
              <a:rPr lang="uk-UA" sz="2200" dirty="0"/>
              <a:t/>
            </a:r>
            <a:br>
              <a:rPr lang="uk-UA" sz="2200" dirty="0"/>
            </a:br>
            <a:r>
              <a:rPr lang="uk-UA" sz="2200" dirty="0"/>
              <a:t>Проти - </a:t>
            </a:r>
            <a:r>
              <a:rPr lang="uk-UA" sz="2200" dirty="0" smtClean="0"/>
              <a:t>4</a:t>
            </a:r>
            <a:r>
              <a:rPr lang="uk-UA" sz="2200" dirty="0"/>
              <a:t/>
            </a:r>
            <a:br>
              <a:rPr lang="uk-UA" sz="2200" dirty="0"/>
            </a:br>
            <a:r>
              <a:rPr lang="uk-UA" sz="2200" dirty="0"/>
              <a:t>Утримались - немає</a:t>
            </a:r>
            <a:br>
              <a:rPr lang="uk-UA" sz="2200" dirty="0"/>
            </a:br>
            <a:endParaRPr lang="uk-UA" sz="2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" t="20306" r="12928" b="65781"/>
          <a:stretch/>
        </p:blipFill>
        <p:spPr>
          <a:xfrm>
            <a:off x="1669774" y="4600262"/>
            <a:ext cx="10048726" cy="225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4801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1345</TotalTime>
  <Words>364</Words>
  <Application>Microsoft Office PowerPoint</Application>
  <PresentationFormat>Широкоэкранный</PresentationFormat>
  <Paragraphs>41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Tahoma</vt:lpstr>
      <vt:lpstr>Тема Office</vt:lpstr>
      <vt:lpstr>Про зміни в структурі підрозділів: ММІ, ІЕЕ, ІХФ-ХТФ</vt:lpstr>
      <vt:lpstr>Презентация PowerPoint</vt:lpstr>
      <vt:lpstr>Презентация PowerPoint</vt:lpstr>
      <vt:lpstr>Показники кафедри можна згрупувати:</vt:lpstr>
      <vt:lpstr>Послідовність ІІІ етапу внутрішньої акредитації</vt:lpstr>
      <vt:lpstr>Рішення Вченої ради від 09.09.19 р.</vt:lpstr>
      <vt:lpstr>ВИТЯГ з протоколу № 2  від 23 вересня 2019 р. засідання Вченої ради Механіко-машинобудівного інституту КПІ  ім. Ігоря Сікорського  СЛУХАЛИ: Інформацію директора ММІ проф. Бобиря М.І. про основні завдання колективу Інституту на 2019/20 навчальний рік з відповідним удосконаленням його структурних підрозділів. УХВАЛИЛИ:  На базі нині існуючих, кафедри конструювання верстатів та машин і кафедри інтегрованих технологій машинобудування, створити кафедру  конструювання машин; На базі нині існуючих, кафедри лазерної техніки та фізико-технічних технологій і кафедри технології машинобудування, створити кафедру технології машинобудування. РЕЗУЛЬТАТИ ГОЛОСУВАННЯ: Всього членів Вченої ради 36 чол. Присутніх на засіданні 27 чол. За - 27 Проти - немає Утримались - немає   </vt:lpstr>
      <vt:lpstr>Презентация PowerPoint</vt:lpstr>
      <vt:lpstr>ВИТЯГ з протоколу № 2  від 23 вересня 2019 р. засідання Вченої ради Інститут енергозбереження та енергоменеджменту КПІ  ім. Ігоря Сікорського  СЛУХАЛИ: Інформацію директора ІЕЕ проф. Денисюка С.І. щодо пропозицій від колективу ІЕЕ КПІ  ім. Ігоря Сікорського про приєднання кафедри інженерної екології до кафедри геоінженерії. УХВАЛИЛИ:  Підтримати пропозицію щодо приєднання кафедри інженерної екології до кафедри геоінженерії РЕЗУЛЬТАТИ ТАЄМНОГО ГОЛОСУВАННЯ: Всього членів Вченої ради 26 чол. Присутніх на засіданні 24 чол. За - 20 Проти - 4 Утримались - немає 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юзер</dc:creator>
  <cp:lastModifiedBy>ZheTeM</cp:lastModifiedBy>
  <cp:revision>68</cp:revision>
  <cp:lastPrinted>2019-09-26T08:18:50Z</cp:lastPrinted>
  <dcterms:created xsi:type="dcterms:W3CDTF">2019-06-24T11:30:44Z</dcterms:created>
  <dcterms:modified xsi:type="dcterms:W3CDTF">2019-09-27T09:44:07Z</dcterms:modified>
</cp:coreProperties>
</file>