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317" r:id="rId3"/>
    <p:sldId id="320" r:id="rId4"/>
    <p:sldId id="318" r:id="rId5"/>
    <p:sldId id="322" r:id="rId6"/>
    <p:sldId id="323" r:id="rId7"/>
    <p:sldId id="325" r:id="rId8"/>
    <p:sldId id="321" r:id="rId9"/>
    <p:sldId id="324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B41"/>
    <a:srgbClr val="0214FC"/>
    <a:srgbClr val="33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64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46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7E8207-C5C9-468B-A98E-A12D07A7716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59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8C16-CD8A-4D85-BE21-BF9FF076A23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070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04D12-AEAC-4A3E-B25E-06FA75F4F20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215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095D3-7785-4230-BDCE-DC8B7B0F80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56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09DF-6A31-41F1-A5B2-A7AB2553BC6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8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E33A0-E5AF-4FE6-83F8-44F97946AA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769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D7A1-0034-4B81-89F5-AE72066DA2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537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B0CA2-4B18-44DB-BA6C-738E6FE2E66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102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B4C1-9DCB-40FC-AD60-212714160BB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935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79E9-1FAF-49C5-8D66-AA497E27CEB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845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4C313-44E7-44E4-821F-FF034681A1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67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54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4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54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45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454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54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5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3ABE60-C088-4505-BA4C-A4D35AA712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smtClean="0"/>
              <a:t>Електронний кампус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uk-UA" sz="4400" smtClean="0"/>
              <a:t>Вибір дисциплін</a:t>
            </a:r>
          </a:p>
        </p:txBody>
      </p:sp>
      <p:pic>
        <p:nvPicPr>
          <p:cNvPr id="6147" name="Picture 5" descr="dematerialisation-document-urbanisme-730x5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7338"/>
            <a:ext cx="6335712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6021388"/>
            <a:ext cx="6581775" cy="647700"/>
          </a:xfrm>
        </p:spPr>
        <p:txBody>
          <a:bodyPr/>
          <a:lstStyle/>
          <a:p>
            <a:pPr rtl="1" eaLnBrk="1" hangingPunct="1">
              <a:defRPr/>
            </a:pPr>
            <a:r>
              <a:rPr lang="ru-RU" smtClean="0"/>
              <a:t>КБ ІС (Фіногенов О.Д. - 2019)</a:t>
            </a:r>
            <a:endParaRPr lang="uk-UA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561262" cy="9223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Вибір дисциплін. </a:t>
            </a:r>
            <a:br>
              <a:rPr lang="ru-RU" sz="3600" smtClean="0">
                <a:solidFill>
                  <a:srgbClr val="33CB41"/>
                </a:solidFill>
              </a:rPr>
            </a:br>
            <a:r>
              <a:rPr lang="ru-RU" sz="3600" smtClean="0">
                <a:solidFill>
                  <a:srgbClr val="33CB41"/>
                </a:solidFill>
              </a:rPr>
              <a:t>Пропозиція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844675"/>
            <a:ext cx="8353425" cy="194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r>
              <a:rPr lang="en-US" altLang="ru-RU" smtClean="0">
                <a:effectLst/>
              </a:rPr>
              <a:t>	</a:t>
            </a:r>
            <a:r>
              <a:rPr lang="uk-UA" altLang="ru-RU" smtClean="0">
                <a:effectLst/>
              </a:rPr>
              <a:t>Здійснення вибору студентом, однієї з представлених навчальних дисциплін в блоці, для планування  навчального процесу в наступному році 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endParaRPr lang="uk-UA" altLang="ru-RU" smtClean="0">
              <a:effectLst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675688" cy="647700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smtClean="0">
                <a:solidFill>
                  <a:srgbClr val="33CB41"/>
                </a:solidFill>
              </a:rPr>
              <a:t>Електронний кампус: кабінет студента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301" y="1346188"/>
            <a:ext cx="799382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18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333375"/>
            <a:ext cx="61214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Приклад результату вибору</a:t>
            </a:r>
            <a:endParaRPr lang="uk-UA" sz="3600" smtClean="0">
              <a:solidFill>
                <a:srgbClr val="33CB4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16013" y="904875"/>
          <a:ext cx="7523162" cy="595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Точечный рисунок" r:id="rId3" imgW="7811590" imgH="6180952" progId="Paint.Picture">
                  <p:embed/>
                </p:oleObj>
              </mc:Choice>
              <mc:Fallback>
                <p:oleObj name="Точечный рисунок" r:id="rId3" imgW="7811590" imgH="618095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904875"/>
                        <a:ext cx="7523162" cy="595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640763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Метод Борда (колективний вибір)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353425" cy="194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r>
              <a:rPr lang="en-US" altLang="ru-RU" smtClean="0">
                <a:effectLst/>
              </a:rPr>
              <a:t>	</a:t>
            </a:r>
            <a:r>
              <a:rPr lang="uk-UA" altLang="ru-RU" smtClean="0">
                <a:effectLst/>
              </a:rPr>
              <a:t>При голосуванні </a:t>
            </a:r>
            <a:r>
              <a:rPr lang="en-US" altLang="ru-RU" smtClean="0">
                <a:effectLst/>
              </a:rPr>
              <a:t>M </a:t>
            </a:r>
            <a:r>
              <a:rPr lang="ru-RU" altLang="ru-RU" smtClean="0">
                <a:effectLst/>
              </a:rPr>
              <a:t>виборців за </a:t>
            </a:r>
            <a:r>
              <a:rPr lang="en-US" altLang="ru-RU" smtClean="0">
                <a:effectLst/>
              </a:rPr>
              <a:t>N </a:t>
            </a:r>
            <a:r>
              <a:rPr lang="ru-RU" altLang="ru-RU" smtClean="0">
                <a:effectLst/>
              </a:rPr>
              <a:t>кандидатів, кожен виборець призначає порядок кандидатів від найбільш бажаного (першого)</a:t>
            </a:r>
            <a:r>
              <a:rPr lang="uk-UA" altLang="ru-RU" smtClean="0">
                <a:effectLst/>
              </a:rPr>
              <a:t> до останнього (</a:t>
            </a:r>
            <a:r>
              <a:rPr lang="en-US" altLang="ru-RU" smtClean="0">
                <a:effectLst/>
              </a:rPr>
              <a:t>N</a:t>
            </a:r>
            <a:r>
              <a:rPr lang="uk-UA" altLang="ru-RU" smtClean="0">
                <a:effectLst/>
              </a:rPr>
              <a:t>)</a:t>
            </a:r>
            <a:r>
              <a:rPr lang="en-US" altLang="ru-RU" smtClean="0">
                <a:effectLst/>
              </a:rPr>
              <a:t>.</a:t>
            </a:r>
            <a:endParaRPr lang="uk-UA" altLang="ru-RU" smtClean="0">
              <a:effectLst/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endParaRPr lang="uk-UA" altLang="ru-RU" smtClean="0">
              <a:effectLst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39750" y="2997200"/>
            <a:ext cx="83534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За кожне місце в списку кандидат отримує бали від 1 до </a:t>
            </a:r>
            <a:r>
              <a:rPr lang="en-US" altLang="ru-RU" sz="3200"/>
              <a:t>N: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endParaRPr lang="en-US" altLang="ru-RU" sz="32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ru-RU" sz="3200"/>
              <a:t>1-</a:t>
            </a:r>
            <a:r>
              <a:rPr lang="uk-UA" altLang="ru-RU" sz="3200"/>
              <a:t>е місце = </a:t>
            </a:r>
            <a:r>
              <a:rPr lang="en-US" altLang="ru-RU" sz="3200"/>
              <a:t>N </a:t>
            </a:r>
            <a:r>
              <a:rPr lang="uk-UA" altLang="ru-RU" sz="3200"/>
              <a:t>   балів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2</a:t>
            </a:r>
            <a:r>
              <a:rPr lang="en-US" altLang="ru-RU" sz="3200"/>
              <a:t>-</a:t>
            </a:r>
            <a:r>
              <a:rPr lang="uk-UA" altLang="ru-RU" sz="3200"/>
              <a:t>е місце = </a:t>
            </a:r>
            <a:r>
              <a:rPr lang="en-US" altLang="ru-RU" sz="3200"/>
              <a:t>N</a:t>
            </a:r>
            <a:r>
              <a:rPr lang="uk-UA" altLang="ru-RU" sz="3200"/>
              <a:t>-1</a:t>
            </a:r>
            <a:r>
              <a:rPr lang="en-US" altLang="ru-RU" sz="3200"/>
              <a:t> </a:t>
            </a:r>
            <a:r>
              <a:rPr lang="uk-UA" altLang="ru-RU" sz="3200"/>
              <a:t>балів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ru-RU" sz="3200"/>
              <a:t>N-</a:t>
            </a:r>
            <a:r>
              <a:rPr lang="uk-UA" altLang="ru-RU" sz="3200"/>
              <a:t>е місце = </a:t>
            </a:r>
            <a:r>
              <a:rPr lang="en-US" altLang="ru-RU" sz="3200"/>
              <a:t>1 </a:t>
            </a:r>
            <a:r>
              <a:rPr lang="uk-UA" altLang="ru-RU" sz="3200"/>
              <a:t>бал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endParaRPr lang="uk-UA" altLang="ru-RU" sz="32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640763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Метод Борда (колективний вибір)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353425" cy="194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r>
              <a:rPr lang="en-US" altLang="ru-RU" smtClean="0">
                <a:effectLst/>
              </a:rPr>
              <a:t>	</a:t>
            </a:r>
            <a:r>
              <a:rPr lang="ru-RU" altLang="ru-RU" smtClean="0">
                <a:effectLst/>
              </a:rPr>
              <a:t>По результатах колективного вибору, кожен кандидат отримує певну суму балів, за ранжуванням по якій визначається переможець.</a:t>
            </a:r>
            <a:endParaRPr lang="uk-UA" altLang="ru-RU" smtClean="0">
              <a:effectLst/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endParaRPr lang="uk-UA" altLang="ru-RU" smtClean="0">
              <a:effectLst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9750" y="3141663"/>
            <a:ext cx="83534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Винятки: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1) При рівності балів – пропонується визначати дисципліну на розсуд кафедри.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uk-UA" altLang="ru-RU" sz="3200"/>
              <a:t>2) Можливий парадокс колективного вибору.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640763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Метод Борда (приклад)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353425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r>
              <a:rPr lang="en-US" altLang="ru-RU" smtClean="0">
                <a:effectLst/>
              </a:rPr>
              <a:t>	</a:t>
            </a:r>
            <a:endParaRPr lang="uk-UA" altLang="ru-RU" smtClean="0">
              <a:effectLst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476375" y="3860800"/>
          <a:ext cx="627697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Точечный рисунок" r:id="rId3" imgW="6276190" imgH="1238423" progId="Paint.Picture">
                  <p:embed/>
                </p:oleObj>
              </mc:Choice>
              <mc:Fallback>
                <p:oleObj name="Точечный рисунок" r:id="rId3" imgW="6276190" imgH="123842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60800"/>
                        <a:ext cx="627697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476375" y="5516563"/>
          <a:ext cx="625951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Точечный рисунок" r:id="rId5" imgW="6257143" imgH="1238423" progId="Paint.Picture">
                  <p:embed/>
                </p:oleObj>
              </mc:Choice>
              <mc:Fallback>
                <p:oleObj name="Точечный рисунок" r:id="rId5" imgW="6257143" imgH="123842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16563"/>
                        <a:ext cx="6259513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331913" y="765175"/>
          <a:ext cx="6551612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Точечный рисунок" r:id="rId7" imgW="6552381" imgH="2762636" progId="Paint.Picture">
                  <p:embed/>
                </p:oleObj>
              </mc:Choice>
              <mc:Fallback>
                <p:oleObj name="Точечный рисунок" r:id="rId7" imgW="6552381" imgH="2762636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765175"/>
                        <a:ext cx="6551612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60350"/>
            <a:ext cx="2303463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КБ ІС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133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uk-UA" sz="6600" smtClean="0"/>
              <a:t>ДЯКУЮ ЗА УВАГУ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8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640763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CB41"/>
                </a:solidFill>
              </a:rPr>
              <a:t>Парадокс колективного вибору</a:t>
            </a:r>
            <a:endParaRPr lang="uk-UA" sz="3600" smtClean="0">
              <a:solidFill>
                <a:srgbClr val="33CB41"/>
              </a:solidFill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39750" y="3141663"/>
            <a:ext cx="83534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endParaRPr lang="ru-RU" altLang="ru-RU" sz="320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476375" y="1196975"/>
          <a:ext cx="6265863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Точечный рисунок" r:id="rId3" imgW="4247619" imgH="1600000" progId="Paint.Picture">
                  <p:embed/>
                </p:oleObj>
              </mc:Choice>
              <mc:Fallback>
                <p:oleObj name="Точечный рисунок" r:id="rId3" imgW="4247619" imgH="160000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96975"/>
                        <a:ext cx="6265863" cy="236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042988" y="4652963"/>
          <a:ext cx="74168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Точечный рисунок" r:id="rId5" imgW="4580952" imgH="781159" progId="Paint.Picture">
                  <p:embed/>
                </p:oleObj>
              </mc:Choice>
              <mc:Fallback>
                <p:oleObj name="Точечный рисунок" r:id="rId5" imgW="4580952" imgH="78115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652963"/>
                        <a:ext cx="74168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1691</TotalTime>
  <Words>104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Равновесие</vt:lpstr>
      <vt:lpstr>Изображение Paintbrush</vt:lpstr>
      <vt:lpstr>Електронний кампус Вибір дисциплін</vt:lpstr>
      <vt:lpstr>Вибір дисциплін.  Пропозиція</vt:lpstr>
      <vt:lpstr>Електронний кампус: кабінет студента</vt:lpstr>
      <vt:lpstr>Приклад результату вибору</vt:lpstr>
      <vt:lpstr>Метод Борда (колективний вибір)</vt:lpstr>
      <vt:lpstr>Метод Борда (колективний вибір)</vt:lpstr>
      <vt:lpstr>Метод Борда (приклад)</vt:lpstr>
      <vt:lpstr>КБ ІС</vt:lpstr>
      <vt:lpstr>Парадокс колективного вибору</vt:lpstr>
    </vt:vector>
  </TitlesOfParts>
  <Company>PK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информационная среда (ЕИС)</dc:title>
  <dc:creator>Admin</dc:creator>
  <cp:lastModifiedBy>Nadya</cp:lastModifiedBy>
  <cp:revision>537</cp:revision>
  <dcterms:created xsi:type="dcterms:W3CDTF">2018-11-12T21:57:15Z</dcterms:created>
  <dcterms:modified xsi:type="dcterms:W3CDTF">2019-10-01T11:49:15Z</dcterms:modified>
</cp:coreProperties>
</file>