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4" r:id="rId9"/>
    <p:sldId id="265" r:id="rId10"/>
    <p:sldId id="266" r:id="rId11"/>
    <p:sldId id="277"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6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75633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212693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2174436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231775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744901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BC3CD90-A5A7-47C9-BEF8-14A9984903B1}" type="datetimeFigureOut">
              <a:rPr lang="ru-RU" smtClean="0"/>
              <a:t>21.02.2019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43129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BC3CD90-A5A7-47C9-BEF8-14A9984903B1}" type="datetimeFigureOut">
              <a:rPr lang="ru-RU" smtClean="0"/>
              <a:t>21.02.2019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4110893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BC3CD90-A5A7-47C9-BEF8-14A9984903B1}" type="datetimeFigureOut">
              <a:rPr lang="ru-RU" smtClean="0"/>
              <a:t>21.02.2019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73042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BC3CD90-A5A7-47C9-BEF8-14A9984903B1}" type="datetimeFigureOut">
              <a:rPr lang="ru-RU" smtClean="0"/>
              <a:t>21.02.2019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028649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C3CD90-A5A7-47C9-BEF8-14A9984903B1}" type="datetimeFigureOut">
              <a:rPr lang="ru-RU" smtClean="0"/>
              <a:t>21.02.2019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259794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BC3CD90-A5A7-47C9-BEF8-14A9984903B1}" type="datetimeFigureOut">
              <a:rPr lang="ru-RU" smtClean="0"/>
              <a:t>21.02.2019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A1AB732-BC26-43BE-BCCC-6BE4F13911D2}" type="slidenum">
              <a:rPr lang="ru-RU" smtClean="0"/>
              <a:t>‹#›</a:t>
            </a:fld>
            <a:endParaRPr lang="ru-RU"/>
          </a:p>
        </p:txBody>
      </p:sp>
    </p:spTree>
    <p:extLst>
      <p:ext uri="{BB962C8B-B14F-4D97-AF65-F5344CB8AC3E}">
        <p14:creationId xmlns:p14="http://schemas.microsoft.com/office/powerpoint/2010/main" val="3176956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3CD90-A5A7-47C9-BEF8-14A9984903B1}" type="datetimeFigureOut">
              <a:rPr lang="ru-RU" smtClean="0"/>
              <a:t>21.02.2019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AB732-BC26-43BE-BCCC-6BE4F13911D2}" type="slidenum">
              <a:rPr lang="ru-RU" smtClean="0"/>
              <a:t>‹#›</a:t>
            </a:fld>
            <a:endParaRPr lang="ru-RU"/>
          </a:p>
        </p:txBody>
      </p:sp>
    </p:spTree>
    <p:extLst>
      <p:ext uri="{BB962C8B-B14F-4D97-AF65-F5344CB8AC3E}">
        <p14:creationId xmlns:p14="http://schemas.microsoft.com/office/powerpoint/2010/main" val="1688547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772817"/>
            <a:ext cx="9144000" cy="1827634"/>
          </a:xfrm>
        </p:spPr>
        <p:txBody>
          <a:bodyPr>
            <a:normAutofit fontScale="90000"/>
          </a:bodyPr>
          <a:lstStyle/>
          <a:p>
            <a:r>
              <a:rPr lang="uk-UA" sz="5300" b="1" dirty="0" smtClean="0"/>
              <a:t>Про підготовку до нового навчального року</a:t>
            </a:r>
            <a:r>
              <a:rPr lang="ru-RU" sz="5300" b="1" dirty="0" smtClean="0"/>
              <a:t/>
            </a:r>
            <a:br>
              <a:rPr lang="ru-RU" sz="5300" b="1" dirty="0" smtClean="0"/>
            </a:br>
            <a:endParaRPr lang="ru-RU" sz="5300" dirty="0"/>
          </a:p>
        </p:txBody>
      </p:sp>
      <p:sp>
        <p:nvSpPr>
          <p:cNvPr id="3" name="Подзаголовок 2"/>
          <p:cNvSpPr>
            <a:spLocks noGrp="1"/>
          </p:cNvSpPr>
          <p:nvPr>
            <p:ph type="subTitle" idx="1"/>
          </p:nvPr>
        </p:nvSpPr>
        <p:spPr>
          <a:xfrm>
            <a:off x="1331640" y="4941168"/>
            <a:ext cx="6400800" cy="1752600"/>
          </a:xfrm>
        </p:spPr>
        <p:txBody>
          <a:bodyPr/>
          <a:lstStyle/>
          <a:p>
            <a:r>
              <a:rPr lang="uk-UA" b="1" smtClean="0">
                <a:solidFill>
                  <a:schemeClr val="tx1"/>
                </a:solidFill>
              </a:rPr>
              <a:t>Лемешко А.Д.</a:t>
            </a:r>
          </a:p>
          <a:p>
            <a:r>
              <a:rPr lang="uk-UA" b="1" smtClean="0">
                <a:solidFill>
                  <a:schemeClr val="tx1"/>
                </a:solidFill>
              </a:rPr>
              <a:t>Угольніков В.Ю.</a:t>
            </a:r>
            <a:endParaRPr lang="ru-RU" b="1">
              <a:solidFill>
                <a:schemeClr val="tx1"/>
              </a:solidFill>
            </a:endParaRPr>
          </a:p>
        </p:txBody>
      </p:sp>
    </p:spTree>
    <p:extLst>
      <p:ext uri="{BB962C8B-B14F-4D97-AF65-F5344CB8AC3E}">
        <p14:creationId xmlns:p14="http://schemas.microsoft.com/office/powerpoint/2010/main" val="3806568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863417"/>
          </a:xfrm>
          <a:prstGeom prst="rect">
            <a:avLst/>
          </a:prstGeom>
          <a:noFill/>
        </p:spPr>
        <p:txBody>
          <a:bodyPr wrap="square" rtlCol="0">
            <a:spAutoFit/>
          </a:bodyPr>
          <a:lstStyle/>
          <a:p>
            <a:pPr indent="449263" algn="just">
              <a:spcBef>
                <a:spcPts val="1200"/>
              </a:spcBef>
            </a:pPr>
            <a:r>
              <a:rPr lang="uk-UA" sz="2000" smtClean="0"/>
              <a:t>–</a:t>
            </a:r>
            <a:r>
              <a:rPr lang="uk-UA" sz="2000" b="1" smtClean="0"/>
              <a:t> </a:t>
            </a:r>
            <a:r>
              <a:rPr lang="uk-UA" sz="2000" b="1"/>
              <a:t>до 15 квітня 2019 року </a:t>
            </a:r>
            <a:r>
              <a:rPr lang="uk-UA" sz="2000"/>
              <a:t>розробити робочі навчальні плани підготовки студентів за всіма формами навчання прийому 2016 року за освітнім ступенем бакалавр та здобувачів вищої освіти ступеня доктора філософії за всіма формами навчання </a:t>
            </a:r>
            <a:r>
              <a:rPr lang="uk-UA" sz="2000" smtClean="0"/>
              <a:t>прийому 2018, 2019 </a:t>
            </a:r>
            <a:r>
              <a:rPr lang="uk-UA" sz="2000"/>
              <a:t>років у відповідності з </a:t>
            </a:r>
            <a:r>
              <a:rPr lang="uk-UA" sz="2000" smtClean="0"/>
              <a:t>рекомендаціями, які </a:t>
            </a:r>
            <a:r>
              <a:rPr lang="uk-UA" sz="2000"/>
              <a:t>викладені у додатках </a:t>
            </a:r>
            <a:r>
              <a:rPr lang="uk-UA" sz="2000" b="1"/>
              <a:t>№ </a:t>
            </a:r>
            <a:r>
              <a:rPr lang="uk-UA" sz="2000" b="1" smtClean="0"/>
              <a:t>2, 7, 9, 21, 24, 33, 36, 42</a:t>
            </a:r>
            <a:r>
              <a:rPr lang="uk-UA" sz="2000" smtClean="0"/>
              <a:t> </a:t>
            </a:r>
            <a:r>
              <a:rPr lang="uk-UA" sz="2000"/>
              <a:t>до цього наказу. Кількість аудиторних годин на тиждень в робочих навчальних планах підготовки здобувачів вищої освіти ступеня доктора філософії прийому </a:t>
            </a:r>
            <a:r>
              <a:rPr lang="uk-UA" sz="2000" smtClean="0"/>
              <a:t>2018, 2019 </a:t>
            </a:r>
            <a:r>
              <a:rPr lang="uk-UA" sz="2000"/>
              <a:t>років денної форми навчання - не більше 6 годин</a:t>
            </a:r>
            <a:r>
              <a:rPr lang="uk-UA" sz="2000" b="1"/>
              <a:t>;</a:t>
            </a:r>
            <a:endParaRPr lang="ru-RU" sz="2000"/>
          </a:p>
          <a:p>
            <a:pPr indent="449263" algn="just">
              <a:spcBef>
                <a:spcPts val="1200"/>
              </a:spcBef>
            </a:pPr>
            <a:r>
              <a:rPr lang="uk-UA" sz="2000"/>
              <a:t>– </a:t>
            </a:r>
            <a:r>
              <a:rPr lang="uk-UA" sz="2000" b="1"/>
              <a:t>до 01 червня 2019 року</a:t>
            </a:r>
            <a:r>
              <a:rPr lang="uk-UA" sz="2000"/>
              <a:t> відпрацювати англомовний варіант навчальних планів за освітніми ступенями </a:t>
            </a:r>
            <a:r>
              <a:rPr lang="uk-UA" sz="2000" smtClean="0"/>
              <a:t>бакалавр, магістр </a:t>
            </a:r>
            <a:r>
              <a:rPr lang="uk-UA" sz="2000"/>
              <a:t>за ОПП та ОНП і надіслати електронні версії англомовних навчальних планів до ІОЦ забезпечення навчального процесу на електронну адресу </a:t>
            </a:r>
            <a:r>
              <a:rPr lang="en-US" sz="2000" b="1"/>
              <a:t>ivc</a:t>
            </a:r>
            <a:r>
              <a:rPr lang="uk-UA" sz="2000" b="1"/>
              <a:t>@</a:t>
            </a:r>
            <a:r>
              <a:rPr lang="en-US" sz="2000" b="1"/>
              <a:t>kpi</a:t>
            </a:r>
            <a:r>
              <a:rPr lang="uk-UA" sz="2000" b="1"/>
              <a:t>.</a:t>
            </a:r>
            <a:r>
              <a:rPr lang="en-US" sz="2000" b="1"/>
              <a:t>ua</a:t>
            </a:r>
            <a:r>
              <a:rPr lang="uk-UA" sz="2000"/>
              <a:t>(зазначаючи у темі листа спеціальність та </a:t>
            </a:r>
            <a:r>
              <a:rPr lang="uk-UA" sz="2000" smtClean="0"/>
              <a:t>інститут, факультет, наприклад</a:t>
            </a:r>
            <a:r>
              <a:rPr lang="uk-UA" sz="2000"/>
              <a:t>: Англ. НП-184-ІЕЕ) для систематизації та підготовки до висвітлення на інформаційних ресурсах університету та у паперовому </a:t>
            </a:r>
            <a:r>
              <a:rPr lang="uk-UA" sz="2000" smtClean="0"/>
              <a:t>вигляді за </a:t>
            </a:r>
            <a:r>
              <a:rPr lang="uk-UA" sz="2000"/>
              <a:t>підписом завідувача кафедрою надати до навчального відділу (кімнати </a:t>
            </a:r>
            <a:r>
              <a:rPr lang="uk-UA" sz="2000" smtClean="0"/>
              <a:t>116-1, 127-1</a:t>
            </a:r>
            <a:r>
              <a:rPr lang="uk-UA" sz="2000"/>
              <a:t>). Форми англомовних навчальних планів додаються (додатки </a:t>
            </a:r>
            <a:r>
              <a:rPr lang="uk-UA" sz="2000" b="1"/>
              <a:t>№ </a:t>
            </a:r>
            <a:r>
              <a:rPr lang="uk-UA" sz="2000" b="1" smtClean="0"/>
              <a:t>37, 38, 39</a:t>
            </a:r>
            <a:r>
              <a:rPr lang="uk-UA" sz="2000"/>
              <a:t>);</a:t>
            </a:r>
            <a:endParaRPr lang="ru-RU" sz="2000"/>
          </a:p>
          <a:p>
            <a:pPr indent="449263" algn="just">
              <a:spcBef>
                <a:spcPts val="1200"/>
              </a:spcBef>
            </a:pPr>
            <a:r>
              <a:rPr lang="uk-UA" sz="2000"/>
              <a:t>– під час розробки робочих навчальних планів забезпечити максимальне навчальне навантаження науково-педагогічних працівників у 2019-2020 навчальному році </a:t>
            </a:r>
            <a:r>
              <a:rPr lang="uk-UA" sz="2000" b="1"/>
              <a:t>6</a:t>
            </a:r>
            <a:r>
              <a:rPr lang="ru-RU" sz="2000" b="1"/>
              <a:t>00</a:t>
            </a:r>
            <a:r>
              <a:rPr lang="uk-UA" sz="2000" b="1"/>
              <a:t> годин</a:t>
            </a:r>
            <a:r>
              <a:rPr lang="uk-UA" sz="2000"/>
              <a:t>. В разі необхідності за рішенням кафедри використовувати змішану форму навчання</a:t>
            </a:r>
            <a:r>
              <a:rPr lang="uk-UA" sz="2000" smtClean="0"/>
              <a:t>.</a:t>
            </a:r>
            <a:endParaRPr lang="ru-RU" sz="2000"/>
          </a:p>
        </p:txBody>
      </p:sp>
    </p:spTree>
    <p:extLst>
      <p:ext uri="{BB962C8B-B14F-4D97-AF65-F5344CB8AC3E}">
        <p14:creationId xmlns:p14="http://schemas.microsoft.com/office/powerpoint/2010/main" val="196873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015663"/>
          </a:xfrm>
          <a:prstGeom prst="rect">
            <a:avLst/>
          </a:prstGeom>
          <a:noFill/>
        </p:spPr>
        <p:txBody>
          <a:bodyPr wrap="square" rtlCol="0">
            <a:spAutoFit/>
          </a:bodyPr>
          <a:lstStyle/>
          <a:p>
            <a:pPr algn="ctr"/>
            <a:r>
              <a:rPr lang="uk-UA" sz="2000" b="1" smtClean="0"/>
              <a:t>ПЕРЕЛІК ДОКУМЕНТІВ, </a:t>
            </a:r>
            <a:br>
              <a:rPr lang="uk-UA" sz="2000" b="1" smtClean="0"/>
            </a:br>
            <a:r>
              <a:rPr lang="uk-UA" sz="2000" b="1" smtClean="0"/>
              <a:t>що </a:t>
            </a:r>
            <a:r>
              <a:rPr lang="uk-UA" sz="2000" b="1"/>
              <a:t>подаються до навчального відділу  </a:t>
            </a:r>
            <a:r>
              <a:rPr lang="uk-UA" sz="2000" b="1" smtClean="0"/>
              <a:t>університету в </a:t>
            </a:r>
            <a:r>
              <a:rPr lang="uk-UA" sz="2000" b="1"/>
              <a:t>201</a:t>
            </a:r>
            <a:r>
              <a:rPr lang="en-US" sz="2000" b="1" smtClean="0"/>
              <a:t>9</a:t>
            </a:r>
            <a:r>
              <a:rPr lang="uk-UA" sz="2000" b="1" smtClean="0"/>
              <a:t>/2020 н.р.</a:t>
            </a:r>
          </a:p>
          <a:p>
            <a:pPr algn="ctr"/>
            <a:r>
              <a:rPr lang="uk-UA" sz="2000" smtClean="0"/>
              <a:t>(додаток 1 до наказу № 1/44 від 15.02.2019)</a:t>
            </a:r>
            <a:endParaRPr lang="ru-RU" sz="2000"/>
          </a:p>
        </p:txBody>
      </p:sp>
      <p:graphicFrame>
        <p:nvGraphicFramePr>
          <p:cNvPr id="3" name="Таблица 2"/>
          <p:cNvGraphicFramePr>
            <a:graphicFrameLocks noGrp="1"/>
          </p:cNvGraphicFramePr>
          <p:nvPr>
            <p:extLst>
              <p:ext uri="{D42A27DB-BD31-4B8C-83A1-F6EECF244321}">
                <p14:modId xmlns:p14="http://schemas.microsoft.com/office/powerpoint/2010/main" val="1440540246"/>
              </p:ext>
            </p:extLst>
          </p:nvPr>
        </p:nvGraphicFramePr>
        <p:xfrm>
          <a:off x="0" y="1052736"/>
          <a:ext cx="9143999" cy="5760720"/>
        </p:xfrm>
        <a:graphic>
          <a:graphicData uri="http://schemas.openxmlformats.org/drawingml/2006/table">
            <a:tbl>
              <a:tblPr>
                <a:tableStyleId>{5C22544A-7EE6-4342-B048-85BDC9FD1C3A}</a:tableStyleId>
              </a:tblPr>
              <a:tblGrid>
                <a:gridCol w="323528"/>
                <a:gridCol w="3744416"/>
                <a:gridCol w="1440160"/>
                <a:gridCol w="1512168"/>
                <a:gridCol w="2123727"/>
              </a:tblGrid>
              <a:tr h="135885">
                <a:tc>
                  <a:txBody>
                    <a:bodyPr/>
                    <a:lstStyle/>
                    <a:p>
                      <a:pPr algn="ctr">
                        <a:spcAft>
                          <a:spcPts val="0"/>
                        </a:spcAft>
                      </a:pPr>
                      <a:r>
                        <a:rPr lang="uk-UA" sz="1800" b="0" smtClean="0">
                          <a:effectLst/>
                        </a:rPr>
                        <a:t>№</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Назва документів</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Строк </a:t>
                      </a:r>
                      <a:r>
                        <a:rPr lang="uk-UA" sz="1800" b="0" smtClean="0">
                          <a:effectLst/>
                        </a:rPr>
                        <a:t>виконання</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smtClean="0">
                          <a:effectLst/>
                        </a:rPr>
                        <a:t>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Відповідальний 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1770">
                <a:tc>
                  <a:txBody>
                    <a:bodyPr/>
                    <a:lstStyle/>
                    <a:p>
                      <a:pPr algn="ctr">
                        <a:spcAft>
                          <a:spcPts val="0"/>
                        </a:spcAft>
                      </a:pPr>
                      <a:r>
                        <a:rPr lang="uk-UA" sz="1800">
                          <a:effectLst/>
                        </a:rPr>
                        <a:t>1</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b="0">
                          <a:effectLst/>
                        </a:rPr>
                        <a:t>Навчальні плани підготови студентів за всіма формами навчання, за освітніми ступенями бакалавр, магістр, які будуть навчатись за освітніми програмами переліку 2018 року</a:t>
                      </a:r>
                      <a:endParaRPr lang="ru-RU" sz="1800" b="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01.04.19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Випускові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з </a:t>
                      </a:r>
                      <a:r>
                        <a:rPr lang="uk-UA" sz="1800" smtClean="0">
                          <a:effectLst/>
                        </a:rPr>
                        <a:t>НМР</a:t>
                      </a:r>
                      <a:endParaRPr lang="ru-RU" sz="1800">
                        <a:effectLst/>
                      </a:endParaRPr>
                    </a:p>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1770">
                <a:tc>
                  <a:txBody>
                    <a:bodyPr/>
                    <a:lstStyle/>
                    <a:p>
                      <a:pPr algn="ctr">
                        <a:spcAft>
                          <a:spcPts val="0"/>
                        </a:spcAft>
                      </a:pPr>
                      <a:r>
                        <a:rPr lang="uk-UA" sz="1800">
                          <a:effectLst/>
                        </a:rPr>
                        <a:t>2</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Пропозиції щодо прийому на 5 курс, обсяги випуску за відповідними освітніми ступенями (за формами, що надає сектор кадрового забезпечення навчального процесу)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за окремим </a:t>
                      </a:r>
                      <a:r>
                        <a:rPr lang="uk-UA" sz="1800" smtClean="0">
                          <a:effectLst/>
                        </a:rPr>
                        <a:t>розпоряд-женням</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a:t>
                      </a:r>
                      <a:endParaRPr lang="ru-RU" sz="1800">
                        <a:effectLst/>
                      </a:endParaRPr>
                    </a:p>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71770">
                <a:tc>
                  <a:txBody>
                    <a:bodyPr/>
                    <a:lstStyle/>
                    <a:p>
                      <a:pPr algn="ctr">
                        <a:spcAft>
                          <a:spcPts val="0"/>
                        </a:spcAft>
                      </a:pPr>
                      <a:r>
                        <a:rPr lang="uk-UA" sz="1800">
                          <a:effectLst/>
                        </a:rPr>
                        <a:t>3</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Робочі навчальні плани за всіма освітніми ступенями прийому студентів 2016,2017,2018,2019 років, робочі навчальні плани для докторів філософії прийому 2018,2019 років</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15.04.19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Випускові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a:t>
                      </a:r>
                      <a:endParaRPr lang="ru-RU" sz="1800">
                        <a:effectLst/>
                      </a:endParaRPr>
                    </a:p>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05742">
                <a:tc>
                  <a:txBody>
                    <a:bodyPr/>
                    <a:lstStyle/>
                    <a:p>
                      <a:pPr algn="ctr">
                        <a:spcAft>
                          <a:spcPts val="0"/>
                        </a:spcAft>
                      </a:pPr>
                      <a:r>
                        <a:rPr lang="uk-UA" sz="1800">
                          <a:effectLst/>
                        </a:rPr>
                        <a:t>4</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Дані для розрахунку обсягу навчальної роботи кафедри на 2019-2020 н.р. (форма № Д-1)</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26.04.19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 </a:t>
                      </a:r>
                      <a:r>
                        <a:rPr lang="uk-UA" sz="1800">
                          <a:effectLst/>
                        </a:rPr>
                        <a:t>відповідальні </a:t>
                      </a:r>
                      <a:r>
                        <a:rPr lang="uk-UA" sz="1800" smtClean="0">
                          <a:effectLst/>
                        </a:rPr>
                        <a:t>І/Ф</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700938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915395698"/>
              </p:ext>
            </p:extLst>
          </p:nvPr>
        </p:nvGraphicFramePr>
        <p:xfrm>
          <a:off x="0" y="-27384"/>
          <a:ext cx="9143999" cy="6858000"/>
        </p:xfrm>
        <a:graphic>
          <a:graphicData uri="http://schemas.openxmlformats.org/drawingml/2006/table">
            <a:tbl>
              <a:tblPr>
                <a:tableStyleId>{5C22544A-7EE6-4342-B048-85BDC9FD1C3A}</a:tableStyleId>
              </a:tblPr>
              <a:tblGrid>
                <a:gridCol w="323528"/>
                <a:gridCol w="3744416"/>
                <a:gridCol w="1440160"/>
                <a:gridCol w="1512168"/>
                <a:gridCol w="2123727"/>
              </a:tblGrid>
              <a:tr h="135885">
                <a:tc>
                  <a:txBody>
                    <a:bodyPr/>
                    <a:lstStyle/>
                    <a:p>
                      <a:pPr algn="ctr">
                        <a:spcAft>
                          <a:spcPts val="0"/>
                        </a:spcAft>
                      </a:pPr>
                      <a:r>
                        <a:rPr lang="uk-UA" sz="1800" b="0" smtClean="0">
                          <a:effectLst/>
                        </a:rPr>
                        <a:t>№</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Назва документів</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Строк </a:t>
                      </a:r>
                      <a:r>
                        <a:rPr lang="uk-UA" sz="1800" b="0" smtClean="0">
                          <a:effectLst/>
                        </a:rPr>
                        <a:t>виконання</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smtClean="0">
                          <a:effectLst/>
                        </a:rPr>
                        <a:t>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Відповідальний 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rowSpan="3">
                  <a:txBody>
                    <a:bodyPr/>
                    <a:lstStyle/>
                    <a:p>
                      <a:pPr algn="ctr">
                        <a:spcAft>
                          <a:spcPts val="0"/>
                        </a:spcAft>
                      </a:pPr>
                      <a:r>
                        <a:rPr lang="uk-UA" sz="1800">
                          <a:effectLst/>
                        </a:rPr>
                        <a:t>5</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Витяги з робочого навчального плану (форма № Д-2) на:</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a:spcAft>
                          <a:spcPts val="0"/>
                        </a:spcAft>
                      </a:pPr>
                      <a:r>
                        <a:rPr lang="uk-UA" sz="1800">
                          <a:effectLst/>
                        </a:rPr>
                        <a:t>осінній семестр 2019-2020 н.р.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15.05.19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a:spcAft>
                          <a:spcPts val="0"/>
                        </a:spcAft>
                      </a:pPr>
                      <a:r>
                        <a:rPr lang="uk-UA" sz="1800">
                          <a:effectLst/>
                        </a:rPr>
                        <a:t>весняний семестр 2019-2020 н.р.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31.10.19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rowSpan="3">
                  <a:txBody>
                    <a:bodyPr/>
                    <a:lstStyle/>
                    <a:p>
                      <a:pPr algn="ctr">
                        <a:spcAft>
                          <a:spcPts val="0"/>
                        </a:spcAft>
                      </a:pPr>
                      <a:r>
                        <a:rPr lang="uk-UA" sz="1800">
                          <a:effectLst/>
                        </a:rPr>
                        <a:t>6</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Витяги з розподілу навчального навантаження (форма № К-6):</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осінній семестр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15.05.19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весняний семестр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31.10.19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101914">
                <a:tc>
                  <a:txBody>
                    <a:bodyPr/>
                    <a:lstStyle/>
                    <a:p>
                      <a:pPr algn="ctr">
                        <a:spcAft>
                          <a:spcPts val="0"/>
                        </a:spcAft>
                      </a:pPr>
                      <a:r>
                        <a:rPr lang="uk-UA" sz="1800">
                          <a:effectLst/>
                        </a:rPr>
                        <a:t>7</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Розрахунок обсягу навчального навантаження кафедри (форми № К-3-Б,К)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24.05.19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5885">
                <a:tc>
                  <a:txBody>
                    <a:bodyPr/>
                    <a:lstStyle/>
                    <a:p>
                      <a:pPr algn="ctr">
                        <a:spcAft>
                          <a:spcPts val="0"/>
                        </a:spcAft>
                      </a:pPr>
                      <a:r>
                        <a:rPr lang="uk-UA" sz="1800">
                          <a:effectLst/>
                        </a:rPr>
                        <a:t>8</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План навчального навантаження науково-педагогічних працівників кафедри на 2019-2020 н.р. (форми № К-4-Б,К)</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10.09.19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rowSpan="4">
                  <a:txBody>
                    <a:bodyPr/>
                    <a:lstStyle/>
                    <a:p>
                      <a:pPr algn="ctr">
                        <a:spcAft>
                          <a:spcPts val="0"/>
                        </a:spcAft>
                      </a:pPr>
                      <a:r>
                        <a:rPr lang="uk-UA" sz="1800">
                          <a:effectLst/>
                        </a:rPr>
                        <a:t>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Звіт про виконання навчального навантаження за 2018-2019 н.р.: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spcAft>
                          <a:spcPts val="0"/>
                        </a:spcAft>
                      </a:pPr>
                      <a:r>
                        <a:rPr lang="uk-UA" sz="1800">
                          <a:effectLst/>
                        </a:rPr>
                        <a:t>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форма № К-5-Б</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03.07.19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форма № К-5-К (1 сем.)</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02.03.19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форма № К-5-К (2 сем.)</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03.07.19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rowSpan="2">
                  <a:txBody>
                    <a:bodyPr/>
                    <a:lstStyle/>
                    <a:p>
                      <a:pPr algn="ctr">
                        <a:spcAft>
                          <a:spcPts val="0"/>
                        </a:spcAft>
                      </a:pPr>
                      <a:r>
                        <a:rPr lang="uk-UA" sz="1800">
                          <a:effectLst/>
                        </a:rPr>
                        <a:t>10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Додатки до наказу про склад ЕК</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15.11.19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spcAft>
                          <a:spcPts val="0"/>
                        </a:spcAft>
                      </a:pPr>
                      <a:r>
                        <a:rPr lang="uk-UA" sz="1800">
                          <a:effectLst/>
                        </a:rPr>
                        <a:t>Деканати, випускові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spcAft>
                          <a:spcPts val="0"/>
                        </a:spcAft>
                      </a:pPr>
                      <a:r>
                        <a:rPr lang="uk-UA" sz="1800">
                          <a:effectLst/>
                        </a:rPr>
                        <a:t>Заступники деканів, директорів</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1914">
                <a:tc vMerge="1">
                  <a:txBody>
                    <a:bodyPr/>
                    <a:lstStyle/>
                    <a:p>
                      <a:endParaRPr lang="ru-RU"/>
                    </a:p>
                  </a:txBody>
                  <a:tcPr/>
                </a:tc>
                <a:tc>
                  <a:txBody>
                    <a:bodyPr/>
                    <a:lstStyle/>
                    <a:p>
                      <a:pPr>
                        <a:spcAft>
                          <a:spcPts val="0"/>
                        </a:spcAft>
                      </a:pPr>
                      <a:r>
                        <a:rPr lang="uk-UA" sz="1800">
                          <a:effectLst/>
                        </a:rPr>
                        <a:t>Додатки до наказу про внесення змін до складу ЕК (за необхідності)</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16.04.20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bl>
          </a:graphicData>
        </a:graphic>
      </p:graphicFrame>
    </p:spTree>
    <p:extLst>
      <p:ext uri="{BB962C8B-B14F-4D97-AF65-F5344CB8AC3E}">
        <p14:creationId xmlns:p14="http://schemas.microsoft.com/office/powerpoint/2010/main" val="3295031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496659912"/>
              </p:ext>
            </p:extLst>
          </p:nvPr>
        </p:nvGraphicFramePr>
        <p:xfrm>
          <a:off x="0" y="-27384"/>
          <a:ext cx="9143999" cy="6858000"/>
        </p:xfrm>
        <a:graphic>
          <a:graphicData uri="http://schemas.openxmlformats.org/drawingml/2006/table">
            <a:tbl>
              <a:tblPr>
                <a:tableStyleId>{5C22544A-7EE6-4342-B048-85BDC9FD1C3A}</a:tableStyleId>
              </a:tblPr>
              <a:tblGrid>
                <a:gridCol w="323528"/>
                <a:gridCol w="3744416"/>
                <a:gridCol w="1440160"/>
                <a:gridCol w="1512168"/>
                <a:gridCol w="2123727"/>
              </a:tblGrid>
              <a:tr h="135885">
                <a:tc>
                  <a:txBody>
                    <a:bodyPr/>
                    <a:lstStyle/>
                    <a:p>
                      <a:pPr algn="ctr">
                        <a:spcAft>
                          <a:spcPts val="0"/>
                        </a:spcAft>
                      </a:pPr>
                      <a:r>
                        <a:rPr lang="uk-UA" sz="1800" b="0" smtClean="0">
                          <a:effectLst/>
                        </a:rPr>
                        <a:t>№</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Назва документів</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Строк </a:t>
                      </a:r>
                      <a:r>
                        <a:rPr lang="uk-UA" sz="1800" b="0" smtClean="0">
                          <a:effectLst/>
                        </a:rPr>
                        <a:t>виконання</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smtClean="0">
                          <a:effectLst/>
                        </a:rPr>
                        <a:t>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Відповідальний 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3972">
                <a:tc rowSpan="3">
                  <a:txBody>
                    <a:bodyPr/>
                    <a:lstStyle/>
                    <a:p>
                      <a:pPr algn="ctr">
                        <a:spcAft>
                          <a:spcPts val="0"/>
                        </a:spcAft>
                      </a:pPr>
                      <a:r>
                        <a:rPr lang="uk-UA" sz="1800">
                          <a:effectLst/>
                        </a:rPr>
                        <a:t>11</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Розклад роботи ЕК:</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Деканати Випускові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Заступники деканів</a:t>
                      </a:r>
                      <a:endParaRPr lang="ru-RU" sz="1800">
                        <a:effectLst/>
                      </a:endParaRPr>
                    </a:p>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зимова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15.11.19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літня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16.04.20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rowSpan="3">
                  <a:txBody>
                    <a:bodyPr/>
                    <a:lstStyle/>
                    <a:p>
                      <a:pPr algn="ctr">
                        <a:spcAft>
                          <a:spcPts val="0"/>
                        </a:spcAft>
                      </a:pPr>
                      <a:r>
                        <a:rPr lang="uk-UA" sz="1800">
                          <a:effectLst/>
                        </a:rPr>
                        <a:t>12</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Звіти голів ЕК про роботу державних екзаменаційних комісій:</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Випускові 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Завідувачі кафедр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зимова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15.01.20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літня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15.07.20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33972">
                <a:tc rowSpan="3">
                  <a:txBody>
                    <a:bodyPr/>
                    <a:lstStyle/>
                    <a:p>
                      <a:pPr algn="ctr">
                        <a:spcAft>
                          <a:spcPts val="0"/>
                        </a:spcAft>
                      </a:pPr>
                      <a:r>
                        <a:rPr lang="uk-UA" sz="1800">
                          <a:effectLst/>
                        </a:rPr>
                        <a:t>13</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Розклад занять:</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Відповідальні </a:t>
                      </a:r>
                      <a:r>
                        <a:rPr lang="uk-UA" sz="1800" smtClean="0">
                          <a:effectLst/>
                        </a:rPr>
                        <a:t>І/Ф</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осінній семестр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14.06.19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101914">
                <a:tc vMerge="1">
                  <a:txBody>
                    <a:bodyPr/>
                    <a:lstStyle/>
                    <a:p>
                      <a:endParaRPr lang="ru-RU"/>
                    </a:p>
                  </a:txBody>
                  <a:tcPr/>
                </a:tc>
                <a:tc>
                  <a:txBody>
                    <a:bodyPr/>
                    <a:lstStyle/>
                    <a:p>
                      <a:pPr marL="263525" indent="0">
                        <a:spcAft>
                          <a:spcPts val="0"/>
                        </a:spcAft>
                      </a:pPr>
                      <a:r>
                        <a:rPr lang="uk-UA" sz="1800">
                          <a:effectLst/>
                        </a:rPr>
                        <a:t>весняний семестр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20.12.19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33972">
                <a:tc rowSpan="3">
                  <a:txBody>
                    <a:bodyPr/>
                    <a:lstStyle/>
                    <a:p>
                      <a:pPr algn="ctr">
                        <a:spcAft>
                          <a:spcPts val="0"/>
                        </a:spcAft>
                      </a:pPr>
                      <a:r>
                        <a:rPr lang="uk-UA" sz="1800">
                          <a:effectLst/>
                        </a:rPr>
                        <a:t>14</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Розклад екзаменів:</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Відповідальні </a:t>
                      </a:r>
                      <a:r>
                        <a:rPr lang="uk-UA" sz="1800" smtClean="0">
                          <a:effectLst/>
                        </a:rPr>
                        <a:t>І/Ф</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зимова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22.11.19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101914">
                <a:tc vMerge="1">
                  <a:txBody>
                    <a:bodyPr/>
                    <a:lstStyle/>
                    <a:p>
                      <a:endParaRPr lang="ru-RU"/>
                    </a:p>
                  </a:txBody>
                  <a:tcPr/>
                </a:tc>
                <a:tc>
                  <a:txBody>
                    <a:bodyPr/>
                    <a:lstStyle/>
                    <a:p>
                      <a:pPr marL="263525" indent="0">
                        <a:spcAft>
                          <a:spcPts val="0"/>
                        </a:spcAft>
                      </a:pPr>
                      <a:r>
                        <a:rPr lang="uk-UA" sz="1800">
                          <a:effectLst/>
                        </a:rPr>
                        <a:t>літня сесія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17.04.20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203827">
                <a:tc>
                  <a:txBody>
                    <a:bodyPr/>
                    <a:lstStyle/>
                    <a:p>
                      <a:pPr algn="ctr">
                        <a:spcAft>
                          <a:spcPts val="0"/>
                        </a:spcAft>
                      </a:pPr>
                      <a:r>
                        <a:rPr lang="uk-UA" sz="1800">
                          <a:effectLst/>
                        </a:rPr>
                        <a:t>15</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Розклад занять заочної форми навчання усіх курсів</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за 15 днів до зборів</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Відповідальні </a:t>
                      </a:r>
                      <a:r>
                        <a:rPr lang="uk-UA" sz="1800" smtClean="0">
                          <a:effectLst/>
                        </a:rPr>
                        <a:t>І/Ф</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827">
                <a:tc>
                  <a:txBody>
                    <a:bodyPr/>
                    <a:lstStyle/>
                    <a:p>
                      <a:pPr algn="ctr">
                        <a:spcAft>
                          <a:spcPts val="0"/>
                        </a:spcAft>
                      </a:pPr>
                      <a:r>
                        <a:rPr lang="uk-UA" sz="1800">
                          <a:effectLst/>
                        </a:rPr>
                        <a:t>16</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Списки підприємств для формування комплексних договорів на проведення практик у 2019-2020 н.р.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31.05.19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Кафедри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37799">
                <a:tc>
                  <a:txBody>
                    <a:bodyPr/>
                    <a:lstStyle/>
                    <a:p>
                      <a:pPr algn="ctr">
                        <a:spcAft>
                          <a:spcPts val="0"/>
                        </a:spcAft>
                      </a:pPr>
                      <a:r>
                        <a:rPr lang="uk-UA" sz="1800">
                          <a:effectLst/>
                        </a:rPr>
                        <a:t>17</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Накази на практику з наданням списків розподілу студентів за місцем </a:t>
                      </a:r>
                      <a:r>
                        <a:rPr lang="uk-UA" sz="1800" smtClean="0">
                          <a:effectLst/>
                        </a:rPr>
                        <a:t>практики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за </a:t>
                      </a:r>
                      <a:r>
                        <a:rPr lang="uk-UA" sz="1800" smtClean="0">
                          <a:effectLst/>
                        </a:rPr>
                        <a:t>навч. </a:t>
                      </a:r>
                      <a:r>
                        <a:rPr lang="uk-UA" sz="1800">
                          <a:effectLst/>
                        </a:rPr>
                        <a:t>планами </a:t>
                      </a:r>
                      <a:r>
                        <a:rPr lang="uk-UA" sz="1800" smtClean="0">
                          <a:effectLst/>
                        </a:rPr>
                        <a:t/>
                      </a:r>
                      <a:br>
                        <a:rPr lang="uk-UA" sz="1800" smtClean="0">
                          <a:effectLst/>
                        </a:rPr>
                      </a:br>
                      <a:r>
                        <a:rPr lang="uk-UA" sz="1800" smtClean="0">
                          <a:effectLst/>
                        </a:rPr>
                        <a:t>за </a:t>
                      </a:r>
                      <a:r>
                        <a:rPr lang="uk-UA" sz="1800">
                          <a:effectLst/>
                        </a:rPr>
                        <a:t>7 днів до початку практики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03372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2837849042"/>
              </p:ext>
            </p:extLst>
          </p:nvPr>
        </p:nvGraphicFramePr>
        <p:xfrm>
          <a:off x="0" y="-27384"/>
          <a:ext cx="9143999" cy="6309360"/>
        </p:xfrm>
        <a:graphic>
          <a:graphicData uri="http://schemas.openxmlformats.org/drawingml/2006/table">
            <a:tbl>
              <a:tblPr>
                <a:tableStyleId>{5C22544A-7EE6-4342-B048-85BDC9FD1C3A}</a:tableStyleId>
              </a:tblPr>
              <a:tblGrid>
                <a:gridCol w="323528"/>
                <a:gridCol w="3744416"/>
                <a:gridCol w="1440160"/>
                <a:gridCol w="1512168"/>
                <a:gridCol w="2123727"/>
              </a:tblGrid>
              <a:tr h="135885">
                <a:tc>
                  <a:txBody>
                    <a:bodyPr/>
                    <a:lstStyle/>
                    <a:p>
                      <a:pPr algn="ctr">
                        <a:spcAft>
                          <a:spcPts val="0"/>
                        </a:spcAft>
                      </a:pPr>
                      <a:r>
                        <a:rPr lang="uk-UA" sz="1800" b="0" smtClean="0">
                          <a:effectLst/>
                        </a:rPr>
                        <a:t>№</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Назва документів</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Строк </a:t>
                      </a:r>
                      <a:r>
                        <a:rPr lang="uk-UA" sz="1800" b="0" smtClean="0">
                          <a:effectLst/>
                        </a:rPr>
                        <a:t>виконання</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smtClean="0">
                          <a:effectLst/>
                        </a:rPr>
                        <a:t>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b="0">
                          <a:effectLst/>
                        </a:rPr>
                        <a:t>Відповідальний виконавець</a:t>
                      </a:r>
                      <a:endParaRPr lang="ru-RU" sz="1800" b="0">
                        <a:effectLst/>
                        <a:latin typeface="Times New Roman"/>
                        <a:ea typeface="Times New Roman"/>
                      </a:endParaRPr>
                    </a:p>
                  </a:txBody>
                  <a:tcPr marL="36000" marR="1404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827">
                <a:tc>
                  <a:txBody>
                    <a:bodyPr/>
                    <a:lstStyle/>
                    <a:p>
                      <a:pPr algn="ctr">
                        <a:spcAft>
                          <a:spcPts val="0"/>
                        </a:spcAft>
                      </a:pPr>
                      <a:r>
                        <a:rPr lang="uk-UA" sz="1800">
                          <a:effectLst/>
                        </a:rPr>
                        <a:t>18</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Звіти про проведення практики студентів у </a:t>
                      </a:r>
                      <a:r>
                        <a:rPr lang="uk-UA" sz="1800" smtClean="0">
                          <a:effectLst/>
                        </a:rPr>
                        <a:t>2018-2019 навчальному </a:t>
                      </a:r>
                      <a:r>
                        <a:rPr lang="uk-UA" sz="1800">
                          <a:effectLst/>
                        </a:rPr>
                        <a:t>році</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13.09.19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827">
                <a:tc rowSpan="3">
                  <a:txBody>
                    <a:bodyPr/>
                    <a:lstStyle/>
                    <a:p>
                      <a:pPr algn="ctr">
                        <a:spcAft>
                          <a:spcPts val="0"/>
                        </a:spcAft>
                      </a:pPr>
                      <a:r>
                        <a:rPr lang="uk-UA" sz="1800">
                          <a:effectLst/>
                        </a:rPr>
                        <a:t>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Інформація про дати та місце проведення загальнофакультетських (загальноінститутських) заключних зустрічей випускників із запрошеними роботодавцями для визначення першого робочого місця</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7942">
                <a:tc vMerge="1">
                  <a:txBody>
                    <a:bodyPr/>
                    <a:lstStyle/>
                    <a:p>
                      <a:endParaRPr lang="ru-RU"/>
                    </a:p>
                  </a:txBody>
                  <a:tcPr/>
                </a:tc>
                <a:tc>
                  <a:txBody>
                    <a:bodyPr/>
                    <a:lstStyle/>
                    <a:p>
                      <a:pPr marL="263525" indent="0">
                        <a:spcAft>
                          <a:spcPts val="0"/>
                        </a:spcAft>
                      </a:pPr>
                      <a:r>
                        <a:rPr lang="uk-UA" sz="1800">
                          <a:effectLst/>
                        </a:rPr>
                        <a:t>магістри за ОПП</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15.10.19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67942">
                <a:tc vMerge="1">
                  <a:txBody>
                    <a:bodyPr/>
                    <a:lstStyle/>
                    <a:p>
                      <a:endParaRPr lang="ru-RU"/>
                    </a:p>
                  </a:txBody>
                  <a:tcPr/>
                </a:tc>
                <a:tc>
                  <a:txBody>
                    <a:bodyPr/>
                    <a:lstStyle/>
                    <a:p>
                      <a:pPr marL="263525" indent="0">
                        <a:spcAft>
                          <a:spcPts val="0"/>
                        </a:spcAft>
                      </a:pPr>
                      <a:r>
                        <a:rPr lang="uk-UA" sz="1800">
                          <a:effectLst/>
                        </a:rPr>
                        <a:t>магістри за ОНП</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25.02.20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c vMerge="1">
                  <a:txBody>
                    <a:bodyPr/>
                    <a:lstStyle/>
                    <a:p>
                      <a:endParaRPr lang="ru-RU"/>
                    </a:p>
                  </a:txBody>
                  <a:tcPr/>
                </a:tc>
              </a:tr>
              <a:tr h="203827">
                <a:tc>
                  <a:txBody>
                    <a:bodyPr/>
                    <a:lstStyle/>
                    <a:p>
                      <a:pPr algn="ctr">
                        <a:spcAft>
                          <a:spcPts val="0"/>
                        </a:spcAft>
                      </a:pPr>
                      <a:r>
                        <a:rPr lang="uk-UA" sz="1800">
                          <a:effectLst/>
                        </a:rPr>
                        <a:t>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Інформація про стан укладання договорів про співпрацю</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15.11.19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827">
                <a:tc>
                  <a:txBody>
                    <a:bodyPr/>
                    <a:lstStyle/>
                    <a:p>
                      <a:pPr algn="ctr">
                        <a:spcAft>
                          <a:spcPts val="0"/>
                        </a:spcAft>
                      </a:pPr>
                      <a:r>
                        <a:rPr lang="uk-UA" sz="1800">
                          <a:effectLst/>
                        </a:rPr>
                        <a:t>20</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Інформація про бази місць працевлаштування випускників, які формуються на основі укладених договорів про співпрацю з роботодавцями, для створення електронної бази даних.</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29.11.19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 </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03827">
                <a:tc>
                  <a:txBody>
                    <a:bodyPr/>
                    <a:lstStyle/>
                    <a:p>
                      <a:pPr algn="ctr">
                        <a:spcAft>
                          <a:spcPts val="0"/>
                        </a:spcAft>
                      </a:pPr>
                      <a:r>
                        <a:rPr lang="uk-UA" sz="1800">
                          <a:effectLst/>
                        </a:rPr>
                        <a:t>21</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Інформація про працевлаштування випускників 2018-2019 н.р.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800">
                          <a:effectLst/>
                        </a:rPr>
                        <a:t>до </a:t>
                      </a:r>
                      <a:r>
                        <a:rPr lang="uk-UA" sz="1800" smtClean="0">
                          <a:effectLst/>
                        </a:rPr>
                        <a:t>20.09.19</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Деканати</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800">
                          <a:effectLst/>
                        </a:rPr>
                        <a:t>Заступники деканів, директорів </a:t>
                      </a:r>
                      <a:r>
                        <a:rPr lang="uk-UA" sz="1800" smtClean="0">
                          <a:effectLst/>
                        </a:rPr>
                        <a:t>з НМР</a:t>
                      </a:r>
                      <a:endParaRPr lang="ru-RU" sz="1800">
                        <a:effectLst/>
                        <a:latin typeface="Times New Roman"/>
                        <a:ea typeface="Times New Roman"/>
                      </a:endParaRPr>
                    </a:p>
                  </a:txBody>
                  <a:tcPr marL="36000" marR="1404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57309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a:solidFill>
            <a:srgbClr val="99CCFF"/>
          </a:solidFill>
        </p:spPr>
        <p:txBody>
          <a:bodyPr>
            <a:normAutofit/>
          </a:bodyPr>
          <a:lstStyle/>
          <a:p>
            <a:r>
              <a:rPr lang="uk-UA" sz="3600" b="1" dirty="0" smtClean="0"/>
              <a:t>Заходи щодо виконання вимог Ліцензійних умов , </a:t>
            </a:r>
            <a:br>
              <a:rPr lang="uk-UA" sz="3600" b="1" dirty="0" smtClean="0"/>
            </a:br>
            <a:r>
              <a:rPr lang="uk-UA" sz="3600" b="1" dirty="0" smtClean="0"/>
              <a:t>затверджених Постановою КМУ від 30.12.2015 р. № 1187 зі змінами, внесеними Постановою КМУ від 10.05.2018 р. № 347</a:t>
            </a:r>
            <a:endParaRPr lang="ru-RU" sz="3600" b="1" dirty="0"/>
          </a:p>
        </p:txBody>
      </p:sp>
    </p:spTree>
    <p:extLst>
      <p:ext uri="{BB962C8B-B14F-4D97-AF65-F5344CB8AC3E}">
        <p14:creationId xmlns:p14="http://schemas.microsoft.com/office/powerpoint/2010/main" val="1963157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274638"/>
            <a:ext cx="8291264" cy="617869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a:normAutofit/>
          </a:bodyPr>
          <a:lstStyle/>
          <a:p>
            <a:pPr algn="ctr">
              <a:lnSpc>
                <a:spcPct val="150000"/>
              </a:lnSpc>
            </a:pPr>
            <a:r>
              <a:rPr lang="uk-UA" sz="4000" b="1" dirty="0" smtClean="0"/>
              <a:t>Стан акредитації та ліцензування освітніх програм у КПІ ім. Ігоря </a:t>
            </a:r>
            <a:r>
              <a:rPr lang="uk-UA" sz="4000" b="1" dirty="0"/>
              <a:t>С</a:t>
            </a:r>
            <a:r>
              <a:rPr lang="uk-UA" sz="4000" b="1" dirty="0" smtClean="0"/>
              <a:t>ікорського</a:t>
            </a:r>
            <a:endParaRPr lang="ru-RU" sz="4000" b="1" dirty="0"/>
          </a:p>
        </p:txBody>
      </p:sp>
    </p:spTree>
    <p:extLst>
      <p:ext uri="{BB962C8B-B14F-4D97-AF65-F5344CB8AC3E}">
        <p14:creationId xmlns:p14="http://schemas.microsoft.com/office/powerpoint/2010/main" val="1515936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16632"/>
            <a:ext cx="8280920" cy="648071"/>
          </a:xfrm>
        </p:spPr>
        <p:txBody>
          <a:bodyPr>
            <a:noAutofit/>
          </a:bodyPr>
          <a:lstStyle/>
          <a:p>
            <a:r>
              <a:rPr lang="uk-UA" sz="2400" b="1" dirty="0" smtClean="0">
                <a:solidFill>
                  <a:schemeClr val="accent4">
                    <a:lumMod val="50000"/>
                  </a:schemeClr>
                </a:solidFill>
              </a:rPr>
              <a:t>Документи, які регламентують </a:t>
            </a:r>
            <a:br>
              <a:rPr lang="uk-UA" sz="2400" b="1" dirty="0" smtClean="0">
                <a:solidFill>
                  <a:schemeClr val="accent4">
                    <a:lumMod val="50000"/>
                  </a:schemeClr>
                </a:solidFill>
              </a:rPr>
            </a:br>
            <a:r>
              <a:rPr lang="uk-UA" sz="2400" b="1" dirty="0" smtClean="0">
                <a:solidFill>
                  <a:schemeClr val="accent4">
                    <a:lumMod val="50000"/>
                  </a:schemeClr>
                </a:solidFill>
              </a:rPr>
              <a:t>порядок проведення акредитації</a:t>
            </a:r>
            <a:endParaRPr lang="ru-RU" sz="2400" b="1" dirty="0">
              <a:solidFill>
                <a:schemeClr val="accent4">
                  <a:lumMod val="50000"/>
                </a:schemeClr>
              </a:solidFill>
            </a:endParaRPr>
          </a:p>
        </p:txBody>
      </p:sp>
      <p:sp>
        <p:nvSpPr>
          <p:cNvPr id="3" name="Подзаголовок 2"/>
          <p:cNvSpPr>
            <a:spLocks noGrp="1"/>
          </p:cNvSpPr>
          <p:nvPr>
            <p:ph type="subTitle" idx="1"/>
          </p:nvPr>
        </p:nvSpPr>
        <p:spPr>
          <a:xfrm>
            <a:off x="107504" y="836712"/>
            <a:ext cx="9036496" cy="5832648"/>
          </a:xfrm>
        </p:spPr>
        <p:txBody>
          <a:bodyPr>
            <a:normAutofit fontScale="55000" lnSpcReduction="20000"/>
          </a:bodyPr>
          <a:lstStyle/>
          <a:p>
            <a:pPr algn="l"/>
            <a:r>
              <a:rPr lang="uk-UA" sz="1800" dirty="0" smtClean="0">
                <a:solidFill>
                  <a:schemeClr val="tx1"/>
                </a:solidFill>
              </a:rPr>
              <a:t>	</a:t>
            </a:r>
            <a:r>
              <a:rPr lang="uk-UA" sz="3600" b="1" u="sng" dirty="0" smtClean="0">
                <a:solidFill>
                  <a:srgbClr val="A50021"/>
                </a:solidFill>
              </a:rPr>
              <a:t>Основні:</a:t>
            </a:r>
          </a:p>
          <a:p>
            <a:pPr marL="342900" indent="-342900" algn="l">
              <a:buAutoNum type="arabicPeriod"/>
            </a:pPr>
            <a:r>
              <a:rPr lang="uk-UA" sz="3600" b="1" dirty="0" smtClean="0">
                <a:solidFill>
                  <a:schemeClr val="tx1"/>
                </a:solidFill>
              </a:rPr>
              <a:t>Постанова КМУ від 09.08.2001 р. № 978 «Про затвердження Положення про акредитацію вищих навчальних закладів і спеціальностей у вищих навчальних закладах та вищих професійних училищах» </a:t>
            </a:r>
            <a:r>
              <a:rPr lang="uk-UA" sz="3600" dirty="0" smtClean="0">
                <a:solidFill>
                  <a:schemeClr val="tx1"/>
                </a:solidFill>
              </a:rPr>
              <a:t>(зі змінами, внесеними згідно з Постановами КМУ: № 1124 від 31.10.2011 р., № 801 від 15.08.2012 р., № 692 від 18.09.2013 р, № 507 від 27.05.2014 р.).</a:t>
            </a:r>
          </a:p>
          <a:p>
            <a:pPr marL="342900" indent="-342900" algn="l">
              <a:buAutoNum type="arabicPeriod"/>
            </a:pPr>
            <a:r>
              <a:rPr lang="uk-UA" sz="3600" b="1" dirty="0" smtClean="0">
                <a:solidFill>
                  <a:schemeClr val="tx1"/>
                </a:solidFill>
              </a:rPr>
              <a:t>Наказ </a:t>
            </a:r>
            <a:r>
              <a:rPr lang="uk-UA" sz="3600" b="1" dirty="0" err="1" smtClean="0">
                <a:solidFill>
                  <a:schemeClr val="tx1"/>
                </a:solidFill>
              </a:rPr>
              <a:t>МОНмолодьспорту</a:t>
            </a:r>
            <a:r>
              <a:rPr lang="uk-UA" sz="3600" b="1" dirty="0" smtClean="0">
                <a:solidFill>
                  <a:schemeClr val="tx1"/>
                </a:solidFill>
              </a:rPr>
              <a:t> від 13.06.2012 р. № 689 </a:t>
            </a:r>
            <a:r>
              <a:rPr lang="uk-UA" sz="3600" dirty="0" smtClean="0">
                <a:solidFill>
                  <a:schemeClr val="tx1"/>
                </a:solidFill>
              </a:rPr>
              <a:t>«Про затвердження </a:t>
            </a:r>
            <a:r>
              <a:rPr lang="uk-UA" sz="3600" dirty="0">
                <a:solidFill>
                  <a:schemeClr val="tx1"/>
                </a:solidFill>
              </a:rPr>
              <a:t>Д</a:t>
            </a:r>
            <a:r>
              <a:rPr lang="uk-UA" sz="3600" dirty="0" smtClean="0">
                <a:solidFill>
                  <a:schemeClr val="tx1"/>
                </a:solidFill>
              </a:rPr>
              <a:t>ержавних вимог до акредитації напряму підготовки, спеціальності та вищого навчального закладу.</a:t>
            </a:r>
          </a:p>
          <a:p>
            <a:pPr marL="342900" indent="-342900" algn="l">
              <a:buAutoNum type="arabicPeriod"/>
            </a:pPr>
            <a:r>
              <a:rPr lang="uk-UA" sz="3600" b="1" dirty="0" smtClean="0">
                <a:solidFill>
                  <a:schemeClr val="tx1"/>
                </a:solidFill>
              </a:rPr>
              <a:t>Постанова КМУ від 30.12.2015 р. № 1187 </a:t>
            </a:r>
            <a:r>
              <a:rPr lang="uk-UA" sz="3600" dirty="0" smtClean="0">
                <a:solidFill>
                  <a:schemeClr val="tx1"/>
                </a:solidFill>
              </a:rPr>
              <a:t>«Про затвердження ліцензійних умов провадження освітньої діяльності закладів освіти» зі змінами, що затверджені </a:t>
            </a:r>
            <a:r>
              <a:rPr lang="uk-UA" sz="3600" b="1" dirty="0" smtClean="0">
                <a:solidFill>
                  <a:schemeClr val="tx1"/>
                </a:solidFill>
              </a:rPr>
              <a:t>Постановою КМУ від 10.05.2018 р. № 347</a:t>
            </a:r>
            <a:r>
              <a:rPr lang="uk-UA" sz="3600" dirty="0" smtClean="0">
                <a:solidFill>
                  <a:schemeClr val="tx1"/>
                </a:solidFill>
              </a:rPr>
              <a:t>.</a:t>
            </a:r>
          </a:p>
          <a:p>
            <a:pPr marL="180000" algn="l"/>
            <a:r>
              <a:rPr lang="uk-UA" dirty="0">
                <a:solidFill>
                  <a:schemeClr val="tx1"/>
                </a:solidFill>
              </a:rPr>
              <a:t>	</a:t>
            </a:r>
            <a:endParaRPr lang="uk-UA" dirty="0" smtClean="0">
              <a:solidFill>
                <a:schemeClr val="tx1"/>
              </a:solidFill>
            </a:endParaRPr>
          </a:p>
          <a:p>
            <a:pPr marL="180000" algn="l"/>
            <a:r>
              <a:rPr lang="uk-UA" b="1" dirty="0">
                <a:solidFill>
                  <a:schemeClr val="tx1"/>
                </a:solidFill>
              </a:rPr>
              <a:t>	</a:t>
            </a:r>
            <a:r>
              <a:rPr lang="uk-UA" sz="3600" b="1" u="sng" dirty="0" smtClean="0">
                <a:solidFill>
                  <a:srgbClr val="7030A0"/>
                </a:solidFill>
              </a:rPr>
              <a:t>Додаткові:</a:t>
            </a:r>
          </a:p>
          <a:p>
            <a:pPr algn="l"/>
            <a:r>
              <a:rPr lang="uk-UA" dirty="0">
                <a:solidFill>
                  <a:schemeClr val="tx1"/>
                </a:solidFill>
              </a:rPr>
              <a:t>	</a:t>
            </a:r>
            <a:r>
              <a:rPr lang="uk-UA" sz="3600" b="1" dirty="0" smtClean="0">
                <a:solidFill>
                  <a:schemeClr val="tx1"/>
                </a:solidFill>
              </a:rPr>
              <a:t>Накази МОН України </a:t>
            </a:r>
            <a:r>
              <a:rPr lang="uk-UA" sz="3600" dirty="0" smtClean="0">
                <a:solidFill>
                  <a:schemeClr val="tx1"/>
                </a:solidFill>
              </a:rPr>
              <a:t>від: </a:t>
            </a:r>
          </a:p>
          <a:p>
            <a:pPr marL="285750" indent="-285750" algn="l">
              <a:buFontTx/>
              <a:buChar char="-"/>
            </a:pPr>
            <a:r>
              <a:rPr lang="uk-UA" sz="3600" b="1" dirty="0" smtClean="0">
                <a:solidFill>
                  <a:schemeClr val="tx1"/>
                </a:solidFill>
              </a:rPr>
              <a:t>30.10.2017 р. № 1432 «Про визнання освітніх програм першого (бакалаврського), другого (магістерського) рівнів ВО… такими, що акредитовані на підставі чинних сертифікатів про акредитацію спеціальностей»</a:t>
            </a:r>
            <a:r>
              <a:rPr lang="uk-UA" sz="3600" dirty="0" smtClean="0">
                <a:solidFill>
                  <a:schemeClr val="tx1"/>
                </a:solidFill>
              </a:rPr>
              <a:t>;</a:t>
            </a:r>
            <a:endParaRPr lang="uk-UA" sz="3600" b="1" dirty="0" smtClean="0">
              <a:solidFill>
                <a:schemeClr val="tx1"/>
              </a:solidFill>
            </a:endParaRPr>
          </a:p>
          <a:p>
            <a:pPr marL="285750" indent="-285750" algn="l">
              <a:buFontTx/>
              <a:buChar char="-"/>
            </a:pPr>
            <a:r>
              <a:rPr lang="uk-UA" dirty="0">
                <a:solidFill>
                  <a:schemeClr val="tx1"/>
                </a:solidFill>
              </a:rPr>
              <a:t>19.03.2018 р. № 253 «Про внесення змін до наказу МОН від 30.10.2017 р. № 1432» </a:t>
            </a:r>
            <a:r>
              <a:rPr lang="uk-UA" dirty="0" smtClean="0">
                <a:solidFill>
                  <a:schemeClr val="tx1"/>
                </a:solidFill>
              </a:rPr>
              <a:t>;</a:t>
            </a:r>
            <a:endParaRPr lang="ru-RU" dirty="0">
              <a:solidFill>
                <a:schemeClr val="tx1"/>
              </a:solidFill>
            </a:endParaRPr>
          </a:p>
          <a:p>
            <a:pPr marL="285750" indent="-285750" algn="l">
              <a:buFontTx/>
              <a:buChar char="-"/>
            </a:pPr>
            <a:r>
              <a:rPr lang="uk-UA" dirty="0" smtClean="0">
                <a:solidFill>
                  <a:schemeClr val="tx1"/>
                </a:solidFill>
              </a:rPr>
              <a:t>28.11.2018 р. № 1315 «Про внесення змін до наказу МОН від 30.10.2017 р. № 1432».  </a:t>
            </a:r>
          </a:p>
        </p:txBody>
      </p:sp>
    </p:spTree>
    <p:extLst>
      <p:ext uri="{BB962C8B-B14F-4D97-AF65-F5344CB8AC3E}">
        <p14:creationId xmlns:p14="http://schemas.microsoft.com/office/powerpoint/2010/main" val="3788376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26170"/>
          </a:xfrm>
        </p:spPr>
        <p:txBody>
          <a:bodyPr>
            <a:normAutofit/>
          </a:bodyPr>
          <a:lstStyle/>
          <a:p>
            <a:r>
              <a:rPr lang="uk-UA" sz="3600" b="1" dirty="0" smtClean="0">
                <a:solidFill>
                  <a:schemeClr val="tx2">
                    <a:lumMod val="75000"/>
                  </a:schemeClr>
                </a:solidFill>
              </a:rPr>
              <a:t>Витяг з наказу МОН України від 30.10.2017 р. № 1432</a:t>
            </a:r>
            <a:endParaRPr lang="ru-RU" sz="3600" b="1" dirty="0">
              <a:solidFill>
                <a:schemeClr val="tx2">
                  <a:lumMod val="75000"/>
                </a:schemeClr>
              </a:solidFill>
            </a:endParaRPr>
          </a:p>
        </p:txBody>
      </p:sp>
      <p:sp>
        <p:nvSpPr>
          <p:cNvPr id="3" name="Объект 2"/>
          <p:cNvSpPr>
            <a:spLocks noGrp="1"/>
          </p:cNvSpPr>
          <p:nvPr>
            <p:ph idx="1"/>
          </p:nvPr>
        </p:nvSpPr>
        <p:spPr>
          <a:xfrm>
            <a:off x="467544" y="1988840"/>
            <a:ext cx="8568952" cy="4281339"/>
          </a:xfrm>
        </p:spPr>
        <p:txBody>
          <a:bodyPr>
            <a:normAutofit fontScale="92500" lnSpcReduction="20000"/>
          </a:bodyPr>
          <a:lstStyle/>
          <a:p>
            <a:pPr marL="0" indent="0">
              <a:lnSpc>
                <a:spcPct val="110000"/>
              </a:lnSpc>
              <a:buNone/>
            </a:pPr>
            <a:r>
              <a:rPr lang="uk-UA" dirty="0" smtClean="0"/>
              <a:t>	</a:t>
            </a:r>
            <a:r>
              <a:rPr lang="uk-UA" sz="3900" b="1" dirty="0" smtClean="0"/>
              <a:t>1. </a:t>
            </a:r>
            <a:r>
              <a:rPr lang="uk-UA" sz="3900" b="1" dirty="0" smtClean="0">
                <a:solidFill>
                  <a:srgbClr val="CC0000"/>
                </a:solidFill>
              </a:rPr>
              <a:t>На підставі чинних сертифікатів про акредитацію спеціальностей</a:t>
            </a:r>
            <a:r>
              <a:rPr lang="uk-UA" sz="3900" b="1" dirty="0" smtClean="0"/>
              <a:t> </a:t>
            </a:r>
            <a:r>
              <a:rPr lang="uk-UA" sz="3900" b="1" dirty="0"/>
              <a:t>з</a:t>
            </a:r>
            <a:r>
              <a:rPr lang="uk-UA" sz="3900" b="1" dirty="0" smtClean="0"/>
              <a:t>а Переліком-2015 визнати </a:t>
            </a:r>
            <a:r>
              <a:rPr lang="uk-UA" sz="3900" b="1" dirty="0" smtClean="0">
                <a:solidFill>
                  <a:srgbClr val="CC0000"/>
                </a:solidFill>
              </a:rPr>
              <a:t>освітні програми </a:t>
            </a:r>
            <a:r>
              <a:rPr lang="uk-UA" sz="3900" b="1" dirty="0" smtClean="0"/>
              <a:t>закладів вищої освіти, що реалізуються ними на </a:t>
            </a:r>
            <a:r>
              <a:rPr lang="uk-UA" sz="3900" b="1" dirty="0" smtClean="0">
                <a:solidFill>
                  <a:srgbClr val="CC0000"/>
                </a:solidFill>
              </a:rPr>
              <a:t>першому</a:t>
            </a:r>
            <a:r>
              <a:rPr lang="uk-UA" sz="3900" b="1" dirty="0" smtClean="0"/>
              <a:t> (бакалаврському), </a:t>
            </a:r>
            <a:r>
              <a:rPr lang="uk-UA" sz="3900" b="1" dirty="0" smtClean="0">
                <a:solidFill>
                  <a:srgbClr val="CC0000"/>
                </a:solidFill>
              </a:rPr>
              <a:t>другому </a:t>
            </a:r>
            <a:r>
              <a:rPr lang="uk-UA" sz="3900" b="1" dirty="0" smtClean="0"/>
              <a:t>(магістерському) рівнях ВО… такими, що </a:t>
            </a:r>
            <a:r>
              <a:rPr lang="uk-UA" sz="3900" b="1" dirty="0" smtClean="0">
                <a:solidFill>
                  <a:srgbClr val="CC0000"/>
                </a:solidFill>
              </a:rPr>
              <a:t>акредитовані на строк дії таких сертифікатів</a:t>
            </a:r>
            <a:r>
              <a:rPr lang="uk-UA" sz="3900" b="1" dirty="0" smtClean="0"/>
              <a:t>.</a:t>
            </a:r>
            <a:endParaRPr lang="ru-RU" sz="3900" dirty="0"/>
          </a:p>
        </p:txBody>
      </p:sp>
    </p:spTree>
    <p:extLst>
      <p:ext uri="{BB962C8B-B14F-4D97-AF65-F5344CB8AC3E}">
        <p14:creationId xmlns:p14="http://schemas.microsoft.com/office/powerpoint/2010/main" val="20805854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smtClean="0">
                <a:solidFill>
                  <a:schemeClr val="accent3">
                    <a:lumMod val="50000"/>
                  </a:schemeClr>
                </a:solidFill>
              </a:rPr>
              <a:t>Відомості щодо акредитації підготовки бакалаврів</a:t>
            </a:r>
            <a:endParaRPr lang="ru-RU" sz="3600" b="1" dirty="0">
              <a:solidFill>
                <a:schemeClr val="accent3">
                  <a:lumMod val="50000"/>
                </a:schemeClr>
              </a:solidFill>
            </a:endParaRPr>
          </a:p>
        </p:txBody>
      </p:sp>
      <p:sp>
        <p:nvSpPr>
          <p:cNvPr id="3" name="Объект 2"/>
          <p:cNvSpPr>
            <a:spLocks noGrp="1"/>
          </p:cNvSpPr>
          <p:nvPr>
            <p:ph idx="1"/>
          </p:nvPr>
        </p:nvSpPr>
        <p:spPr>
          <a:xfrm>
            <a:off x="611560" y="1772816"/>
            <a:ext cx="8085584" cy="4525963"/>
          </a:xfrm>
        </p:spPr>
        <p:txBody>
          <a:bodyPr>
            <a:normAutofit fontScale="92500" lnSpcReduction="10000"/>
          </a:bodyPr>
          <a:lstStyle/>
          <a:p>
            <a:pPr marL="0" indent="0">
              <a:buNone/>
            </a:pPr>
            <a:r>
              <a:rPr lang="uk-UA" b="1" dirty="0"/>
              <a:t>Кількість ліцензованих спеціальностей Переліку-2015, за якими здійснюється підготовка </a:t>
            </a:r>
            <a:r>
              <a:rPr lang="uk-UA" b="1" dirty="0" smtClean="0"/>
              <a:t>бакалаврів </a:t>
            </a:r>
            <a:r>
              <a:rPr lang="uk-UA" b="1" dirty="0"/>
              <a:t>- </a:t>
            </a:r>
            <a:r>
              <a:rPr lang="uk-UA" b="1" dirty="0" smtClean="0"/>
              <a:t>40;</a:t>
            </a:r>
            <a:endParaRPr lang="uk-UA" b="1" dirty="0"/>
          </a:p>
          <a:p>
            <a:r>
              <a:rPr lang="uk-UA" b="1" dirty="0"/>
              <a:t>з них акредитованих - </a:t>
            </a:r>
            <a:r>
              <a:rPr lang="uk-UA" b="1" dirty="0" smtClean="0"/>
              <a:t>35;</a:t>
            </a:r>
            <a:endParaRPr lang="uk-UA" b="1" dirty="0"/>
          </a:p>
          <a:p>
            <a:r>
              <a:rPr lang="uk-UA" b="1" dirty="0" smtClean="0"/>
              <a:t>неакредитованих </a:t>
            </a:r>
            <a:r>
              <a:rPr lang="uk-UA" b="1" dirty="0"/>
              <a:t>– </a:t>
            </a:r>
            <a:r>
              <a:rPr lang="uk-UA" b="1" dirty="0" smtClean="0"/>
              <a:t>3 </a:t>
            </a:r>
            <a:r>
              <a:rPr lang="uk-UA" dirty="0"/>
              <a:t>(126 Інформаційні системи та </a:t>
            </a:r>
            <a:r>
              <a:rPr lang="uk-UA" dirty="0" smtClean="0"/>
              <a:t>технології, 231 Соціальна робота, 281 Публічне управління та адміністрування)</a:t>
            </a:r>
            <a:r>
              <a:rPr lang="uk-UA" b="1" dirty="0" smtClean="0"/>
              <a:t>;</a:t>
            </a:r>
            <a:endParaRPr lang="uk-UA" b="1" dirty="0"/>
          </a:p>
          <a:p>
            <a:r>
              <a:rPr lang="uk-UA" b="1" dirty="0"/>
              <a:t>закінчився термін дії сертифікатів – </a:t>
            </a:r>
            <a:r>
              <a:rPr lang="uk-UA" b="1" dirty="0" smtClean="0"/>
              <a:t>2 </a:t>
            </a:r>
            <a:r>
              <a:rPr lang="uk-UA" dirty="0" smtClean="0"/>
              <a:t> </a:t>
            </a:r>
            <a:r>
              <a:rPr lang="uk-UA" dirty="0"/>
              <a:t>(124 Системний аналіз, </a:t>
            </a:r>
            <a:r>
              <a:rPr lang="uk-UA" dirty="0" smtClean="0"/>
              <a:t>134 </a:t>
            </a:r>
            <a:r>
              <a:rPr lang="uk-UA" dirty="0"/>
              <a:t>Авіаційна та ракетно-космічна </a:t>
            </a:r>
            <a:r>
              <a:rPr lang="uk-UA" dirty="0" smtClean="0"/>
              <a:t>техніка)</a:t>
            </a:r>
            <a:endParaRPr lang="uk-UA" dirty="0"/>
          </a:p>
          <a:p>
            <a:endParaRPr lang="ru-RU" dirty="0"/>
          </a:p>
        </p:txBody>
      </p:sp>
    </p:spTree>
    <p:extLst>
      <p:ext uri="{BB962C8B-B14F-4D97-AF65-F5344CB8AC3E}">
        <p14:creationId xmlns:p14="http://schemas.microsoft.com/office/powerpoint/2010/main" val="3843325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478" y="476672"/>
            <a:ext cx="9173477" cy="6340197"/>
          </a:xfrm>
          <a:prstGeom prst="rect">
            <a:avLst/>
          </a:prstGeom>
          <a:noFill/>
        </p:spPr>
        <p:txBody>
          <a:bodyPr wrap="square" rtlCol="0">
            <a:spAutoFit/>
          </a:bodyPr>
          <a:lstStyle/>
          <a:p>
            <a:pPr algn="ctr"/>
            <a:r>
              <a:rPr lang="ru-RU" sz="1600" b="1" smtClean="0"/>
              <a:t>УКРАЇНА</a:t>
            </a:r>
            <a:endParaRPr lang="ru-RU" sz="1600"/>
          </a:p>
          <a:p>
            <a:pPr algn="ctr"/>
            <a:r>
              <a:rPr lang="ru-RU" sz="1600" b="1" smtClean="0"/>
              <a:t>МІНІСТЕРСТВО </a:t>
            </a:r>
            <a:r>
              <a:rPr lang="ru-RU" sz="1600" b="1"/>
              <a:t>ОСВІТИ І НАУКИ УКРАЇНИ</a:t>
            </a:r>
            <a:endParaRPr lang="ru-RU" sz="1600"/>
          </a:p>
          <a:p>
            <a:pPr algn="ctr"/>
            <a:r>
              <a:rPr lang="ru-RU" sz="1400" b="1" smtClean="0"/>
              <a:t>НАЦІОНАЛЬНИЙ ТЕХНІЧНИЙ УНІВЕРСИТЕТ УКРАЇНИ</a:t>
            </a:r>
            <a:r>
              <a:rPr lang="en-US" sz="1400" b="1" smtClean="0"/>
              <a:t> </a:t>
            </a:r>
          </a:p>
          <a:p>
            <a:pPr algn="ctr"/>
            <a:r>
              <a:rPr lang="ru-RU" sz="1400" b="1" smtClean="0"/>
              <a:t>«КИЇВСЬКИЙ ПОЛІТЕХНІЧНИЙ ІНСТИТУТ</a:t>
            </a:r>
            <a:r>
              <a:rPr lang="en-US" sz="1400" b="1" smtClean="0"/>
              <a:t> </a:t>
            </a:r>
            <a:r>
              <a:rPr lang="ru-RU" sz="1400" b="1" smtClean="0"/>
              <a:t>імені ІГОРЯ СІКОРСЬКОГО</a:t>
            </a:r>
            <a:r>
              <a:rPr lang="ru-RU" sz="1400" b="1"/>
              <a:t>»</a:t>
            </a:r>
            <a:endParaRPr lang="ru-RU" sz="1400"/>
          </a:p>
          <a:p>
            <a:pPr algn="ctr">
              <a:spcBef>
                <a:spcPts val="1200"/>
              </a:spcBef>
            </a:pPr>
            <a:r>
              <a:rPr lang="ru-RU" sz="2400" b="1" smtClean="0"/>
              <a:t>НАКАЗ </a:t>
            </a:r>
            <a:r>
              <a:rPr lang="ru-RU" sz="2400" b="1"/>
              <a:t>№ </a:t>
            </a:r>
            <a:r>
              <a:rPr lang="ru-RU" sz="2400" b="1" smtClean="0"/>
              <a:t>1/44</a:t>
            </a:r>
            <a:endParaRPr lang="ru-RU" sz="2400"/>
          </a:p>
          <a:p>
            <a:pPr algn="ctr"/>
            <a:r>
              <a:rPr lang="ru-RU" sz="1600" smtClean="0"/>
              <a:t>м</a:t>
            </a:r>
            <a:r>
              <a:rPr lang="ru-RU" sz="1600"/>
              <a:t>. Київ				</a:t>
            </a:r>
            <a:r>
              <a:rPr lang="ru-RU" sz="1600" smtClean="0"/>
              <a:t>	</a:t>
            </a:r>
            <a:r>
              <a:rPr lang="ru-RU" sz="1600"/>
              <a:t>		</a:t>
            </a:r>
            <a:r>
              <a:rPr lang="ru-RU" sz="1600" smtClean="0"/>
              <a:t>15 лютого 201</a:t>
            </a:r>
            <a:r>
              <a:rPr lang="uk-UA" sz="1600" smtClean="0"/>
              <a:t>9</a:t>
            </a:r>
            <a:endParaRPr lang="ru-RU" sz="1600"/>
          </a:p>
          <a:p>
            <a:pPr algn="ctr">
              <a:spcBef>
                <a:spcPts val="1200"/>
              </a:spcBef>
            </a:pPr>
            <a:r>
              <a:rPr lang="uk-UA" sz="2000" b="1" smtClean="0"/>
              <a:t>Про </a:t>
            </a:r>
            <a:r>
              <a:rPr lang="uk-UA" sz="2000" b="1"/>
              <a:t>організацію та планування освітнього процесу </a:t>
            </a:r>
            <a:r>
              <a:rPr lang="uk-UA" sz="2000" b="1" smtClean="0"/>
              <a:t>2019-2020 </a:t>
            </a:r>
            <a:r>
              <a:rPr lang="uk-UA" sz="2000" b="1"/>
              <a:t>навчального року</a:t>
            </a:r>
            <a:endParaRPr lang="ru-RU" sz="2000" b="1"/>
          </a:p>
          <a:p>
            <a:pPr indent="449263" algn="just">
              <a:spcBef>
                <a:spcPts val="1200"/>
              </a:spcBef>
            </a:pPr>
            <a:r>
              <a:rPr lang="uk-UA" smtClean="0"/>
              <a:t>З </a:t>
            </a:r>
            <a:r>
              <a:rPr lang="uk-UA"/>
              <a:t>метою якісної та своєчасної підготовки до нового 2019-2020 навчального </a:t>
            </a:r>
            <a:r>
              <a:rPr lang="uk-UA" smtClean="0"/>
              <a:t>року, виконання </a:t>
            </a:r>
            <a:r>
              <a:rPr lang="uk-UA"/>
              <a:t>вимог Закону України «Про вищу </a:t>
            </a:r>
            <a:r>
              <a:rPr lang="uk-UA" smtClean="0"/>
              <a:t>освіту»</a:t>
            </a:r>
            <a:endParaRPr lang="ru-RU" smtClean="0"/>
          </a:p>
          <a:p>
            <a:pPr algn="ctr">
              <a:spcBef>
                <a:spcPts val="600"/>
              </a:spcBef>
              <a:spcAft>
                <a:spcPts val="600"/>
              </a:spcAft>
            </a:pPr>
            <a:r>
              <a:rPr lang="uk-UA" sz="2000" b="1" smtClean="0"/>
              <a:t>НАКАЗУЮ:</a:t>
            </a:r>
            <a:endParaRPr lang="ru-RU" sz="2000" smtClean="0"/>
          </a:p>
          <a:p>
            <a:pPr indent="449263" algn="just"/>
            <a:r>
              <a:rPr lang="uk-UA" sz="2000" b="1" smtClean="0"/>
              <a:t>1</a:t>
            </a:r>
            <a:r>
              <a:rPr lang="uk-UA" sz="2000" b="1"/>
              <a:t>. Департаменту навчальної роботи (навчально-методичному управлінню – Гожію С.П.):</a:t>
            </a:r>
            <a:endParaRPr lang="ru-RU" sz="2000"/>
          </a:p>
          <a:p>
            <a:pPr indent="449263" algn="just">
              <a:spcBef>
                <a:spcPts val="600"/>
              </a:spcBef>
            </a:pPr>
            <a:r>
              <a:rPr lang="uk-UA" sz="2000"/>
              <a:t>1.1. Здійснювати методичний супровід інформаційного та навчально-методичного забезпечення освітнього процесу 2019-2020 навчального року відповідно до вимог нормативних документів.</a:t>
            </a:r>
            <a:endParaRPr lang="ru-RU" sz="2000"/>
          </a:p>
          <a:p>
            <a:pPr indent="449263" algn="just">
              <a:spcBef>
                <a:spcPts val="600"/>
              </a:spcBef>
            </a:pPr>
            <a:r>
              <a:rPr lang="uk-UA" sz="2000"/>
              <a:t>1.2. Впродовж 2019-2020 навчального року здійснювати контроль </a:t>
            </a:r>
            <a:r>
              <a:rPr lang="uk-UA" sz="2000" smtClean="0"/>
              <a:t>кадрового, матеріально-технічного, навчально-методичного, інформаційного </a:t>
            </a:r>
            <a:r>
              <a:rPr lang="uk-UA" sz="2000"/>
              <a:t>забезпечення щодо відповідності Ліцензійним умовам надання освітніх послуг у сфері вищої освіти та Державним вимогам до акредитації</a:t>
            </a:r>
            <a:r>
              <a:rPr lang="uk-UA" sz="2000" smtClean="0"/>
              <a:t>.</a:t>
            </a:r>
            <a:endParaRPr lang="ru-RU" sz="2000"/>
          </a:p>
        </p:txBody>
      </p:sp>
      <p:cxnSp>
        <p:nvCxnSpPr>
          <p:cNvPr id="5" name="Прямая соединительная линия 4"/>
          <p:cNvCxnSpPr/>
          <p:nvPr/>
        </p:nvCxnSpPr>
        <p:spPr>
          <a:xfrm>
            <a:off x="0" y="2276872"/>
            <a:ext cx="9144000" cy="0"/>
          </a:xfrm>
          <a:prstGeom prst="line">
            <a:avLst/>
          </a:prstGeom>
          <a:ln cmpd="thickThin"/>
        </p:spPr>
        <p:style>
          <a:lnRef idx="1">
            <a:schemeClr val="dk1"/>
          </a:lnRef>
          <a:fillRef idx="0">
            <a:schemeClr val="dk1"/>
          </a:fillRef>
          <a:effectRef idx="0">
            <a:schemeClr val="dk1"/>
          </a:effectRef>
          <a:fontRef idx="minor">
            <a:schemeClr val="tx1"/>
          </a:fontRef>
        </p:style>
      </p:cxnSp>
      <p:pic>
        <p:nvPicPr>
          <p:cNvPr id="6" name="Рисунок 5" descr="Результат пошуку зображень за запитом &quot;герб украины&quo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79702" y="39793"/>
            <a:ext cx="336314" cy="447138"/>
          </a:xfrm>
          <a:prstGeom prst="rect">
            <a:avLst/>
          </a:prstGeom>
          <a:noFill/>
          <a:ln>
            <a:noFill/>
          </a:ln>
        </p:spPr>
      </p:pic>
    </p:spTree>
    <p:extLst>
      <p:ext uri="{BB962C8B-B14F-4D97-AF65-F5344CB8AC3E}">
        <p14:creationId xmlns:p14="http://schemas.microsoft.com/office/powerpoint/2010/main" val="7910158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1080120"/>
          </a:xfrm>
        </p:spPr>
        <p:txBody>
          <a:bodyPr>
            <a:noAutofit/>
          </a:bodyPr>
          <a:lstStyle/>
          <a:p>
            <a:r>
              <a:rPr lang="uk-UA" sz="3600" b="1" dirty="0" smtClean="0"/>
              <a:t>Відомості щодо акредитації підготовки магістрів</a:t>
            </a:r>
            <a:endParaRPr lang="ru-RU" sz="3600" b="1" dirty="0"/>
          </a:p>
        </p:txBody>
      </p:sp>
      <p:sp>
        <p:nvSpPr>
          <p:cNvPr id="3" name="Объект 2"/>
          <p:cNvSpPr>
            <a:spLocks noGrp="1"/>
          </p:cNvSpPr>
          <p:nvPr>
            <p:ph idx="1"/>
          </p:nvPr>
        </p:nvSpPr>
        <p:spPr>
          <a:xfrm>
            <a:off x="323528" y="1268760"/>
            <a:ext cx="8640960" cy="5472608"/>
          </a:xfrm>
        </p:spPr>
        <p:txBody>
          <a:bodyPr>
            <a:normAutofit lnSpcReduction="10000"/>
          </a:bodyPr>
          <a:lstStyle/>
          <a:p>
            <a:pPr marL="0" indent="0">
              <a:buNone/>
            </a:pPr>
            <a:r>
              <a:rPr lang="uk-UA" dirty="0" smtClean="0"/>
              <a:t>    </a:t>
            </a:r>
            <a:r>
              <a:rPr lang="uk-UA" sz="3000" b="1" dirty="0" smtClean="0"/>
              <a:t>Кількість ліцензованих спеціальностей Переліку-2015, за якими здійснюється підготовка магістрів - 42;</a:t>
            </a:r>
          </a:p>
          <a:p>
            <a:r>
              <a:rPr lang="uk-UA" sz="3000" b="1" dirty="0"/>
              <a:t>з</a:t>
            </a:r>
            <a:r>
              <a:rPr lang="uk-UA" sz="3000" b="1" dirty="0" smtClean="0"/>
              <a:t> них акредитованих - 37;</a:t>
            </a:r>
          </a:p>
          <a:p>
            <a:r>
              <a:rPr lang="uk-UA" sz="3000" b="1" dirty="0" smtClean="0"/>
              <a:t>неакредитованих – 2* </a:t>
            </a:r>
            <a:r>
              <a:rPr lang="uk-UA" sz="3000" dirty="0" smtClean="0"/>
              <a:t>(126 Інформаційні системи та технології та 227 Фізична терапія, </a:t>
            </a:r>
            <a:r>
              <a:rPr lang="uk-UA" sz="3000" dirty="0" err="1" smtClean="0"/>
              <a:t>ерготерапія</a:t>
            </a:r>
            <a:r>
              <a:rPr lang="uk-UA" sz="3000" dirty="0" smtClean="0"/>
              <a:t>)</a:t>
            </a:r>
            <a:r>
              <a:rPr lang="uk-UA" sz="3000" b="1" dirty="0" smtClean="0"/>
              <a:t>;</a:t>
            </a:r>
          </a:p>
          <a:p>
            <a:r>
              <a:rPr lang="uk-UA" sz="3000" b="1" dirty="0"/>
              <a:t>з</a:t>
            </a:r>
            <a:r>
              <a:rPr lang="uk-UA" sz="3000" b="1" dirty="0" smtClean="0"/>
              <a:t>акінчився термін дії сертифікатів – 3* </a:t>
            </a:r>
            <a:r>
              <a:rPr lang="uk-UA" sz="3000" dirty="0" smtClean="0"/>
              <a:t> (124 Системний аналіз, 125 </a:t>
            </a:r>
            <a:r>
              <a:rPr lang="uk-UA" sz="3000" dirty="0" err="1" smtClean="0"/>
              <a:t>Кібербезпека</a:t>
            </a:r>
            <a:r>
              <a:rPr lang="uk-UA" sz="3000" dirty="0" smtClean="0"/>
              <a:t>, 134 Авіаційна та ракетно-космічна техніка)</a:t>
            </a:r>
          </a:p>
          <a:p>
            <a:pPr marL="0" indent="0">
              <a:spcBef>
                <a:spcPts val="1200"/>
              </a:spcBef>
              <a:buNone/>
            </a:pPr>
            <a:r>
              <a:rPr lang="uk-UA" sz="2000" dirty="0" smtClean="0"/>
              <a:t>	</a:t>
            </a:r>
            <a:r>
              <a:rPr lang="uk-UA" sz="2400" b="1" i="1" dirty="0" smtClean="0"/>
              <a:t>*За цими спеціальностями у грудні 2018 р. акредитовано   9 освітньо-професійних програм магістрів</a:t>
            </a:r>
            <a:endParaRPr lang="ru-RU" sz="2400" b="1" i="1" dirty="0"/>
          </a:p>
        </p:txBody>
      </p:sp>
    </p:spTree>
    <p:extLst>
      <p:ext uri="{BB962C8B-B14F-4D97-AF65-F5344CB8AC3E}">
        <p14:creationId xmlns:p14="http://schemas.microsoft.com/office/powerpoint/2010/main" val="1319873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 y="332656"/>
            <a:ext cx="9144000" cy="936104"/>
          </a:xfrm>
        </p:spPr>
        <p:txBody>
          <a:bodyPr>
            <a:noAutofit/>
          </a:bodyPr>
          <a:lstStyle/>
          <a:p>
            <a:r>
              <a:rPr lang="uk-UA" sz="2800" b="1" dirty="0" smtClean="0">
                <a:solidFill>
                  <a:schemeClr val="bg2">
                    <a:lumMod val="10000"/>
                  </a:schemeClr>
                </a:solidFill>
              </a:rPr>
              <a:t>Перелік </a:t>
            </a:r>
            <a:r>
              <a:rPr lang="uk-UA" sz="2800" b="1" dirty="0" err="1" smtClean="0">
                <a:solidFill>
                  <a:schemeClr val="bg2">
                    <a:lumMod val="10000"/>
                  </a:schemeClr>
                </a:solidFill>
              </a:rPr>
              <a:t>освітньо</a:t>
            </a:r>
            <a:r>
              <a:rPr lang="uk-UA" sz="2800" b="1" dirty="0" smtClean="0">
                <a:solidFill>
                  <a:schemeClr val="bg2">
                    <a:lumMod val="10000"/>
                  </a:schemeClr>
                </a:solidFill>
              </a:rPr>
              <a:t>-наукових програм підготовки магістрів, </a:t>
            </a:r>
            <a:br>
              <a:rPr lang="uk-UA" sz="2800" b="1" dirty="0" smtClean="0">
                <a:solidFill>
                  <a:schemeClr val="bg2">
                    <a:lumMod val="10000"/>
                  </a:schemeClr>
                </a:solidFill>
              </a:rPr>
            </a:br>
            <a:r>
              <a:rPr lang="uk-UA" sz="2800" b="1" dirty="0" smtClean="0">
                <a:solidFill>
                  <a:schemeClr val="bg2">
                    <a:lumMod val="10000"/>
                  </a:schemeClr>
                </a:solidFill>
              </a:rPr>
              <a:t>які готуються до акредитації у 2019 р.</a:t>
            </a:r>
            <a:endParaRPr lang="ru-RU" sz="2800" b="1" dirty="0">
              <a:solidFill>
                <a:schemeClr val="bg2">
                  <a:lumMod val="10000"/>
                </a:schemeClr>
              </a:solidFill>
            </a:endParaRPr>
          </a:p>
        </p:txBody>
      </p:sp>
      <p:sp>
        <p:nvSpPr>
          <p:cNvPr id="3" name="Объект 2"/>
          <p:cNvSpPr>
            <a:spLocks noGrp="1"/>
          </p:cNvSpPr>
          <p:nvPr>
            <p:ph idx="1"/>
          </p:nvPr>
        </p:nvSpPr>
        <p:spPr>
          <a:xfrm>
            <a:off x="0" y="1628800"/>
            <a:ext cx="9144000" cy="4752528"/>
          </a:xfrm>
        </p:spPr>
        <p:txBody>
          <a:bodyPr>
            <a:noAutofit/>
          </a:bodyPr>
          <a:lstStyle/>
          <a:p>
            <a:pPr marL="0" indent="0">
              <a:buNone/>
            </a:pPr>
            <a:r>
              <a:rPr lang="uk-UA" sz="2400" b="1" dirty="0" smtClean="0"/>
              <a:t>       </a:t>
            </a:r>
            <a:r>
              <a:rPr lang="uk-UA" sz="2400" b="1" u="sng" dirty="0" smtClean="0">
                <a:solidFill>
                  <a:srgbClr val="800000"/>
                </a:solidFill>
              </a:rPr>
              <a:t>У межах спеціальності 124 Системний аналіз:</a:t>
            </a:r>
          </a:p>
          <a:p>
            <a:r>
              <a:rPr lang="uk-UA" sz="2400" b="1" dirty="0"/>
              <a:t>Системний аналіз і управління;</a:t>
            </a:r>
          </a:p>
          <a:p>
            <a:pPr>
              <a:spcAft>
                <a:spcPts val="600"/>
              </a:spcAft>
            </a:pPr>
            <a:r>
              <a:rPr lang="uk-UA" sz="2400" b="1" dirty="0"/>
              <a:t>Системний аналіз фінансового ринку.</a:t>
            </a:r>
          </a:p>
          <a:p>
            <a:pPr marL="0" indent="0">
              <a:buNone/>
            </a:pPr>
            <a:r>
              <a:rPr lang="uk-UA" sz="2400" b="1" dirty="0">
                <a:solidFill>
                  <a:srgbClr val="800000"/>
                </a:solidFill>
              </a:rPr>
              <a:t> </a:t>
            </a:r>
            <a:r>
              <a:rPr lang="uk-UA" sz="2400" b="1" dirty="0" smtClean="0">
                <a:solidFill>
                  <a:srgbClr val="800000"/>
                </a:solidFill>
              </a:rPr>
              <a:t>      </a:t>
            </a:r>
            <a:r>
              <a:rPr lang="uk-UA" sz="2400" b="1" u="sng" dirty="0" smtClean="0">
                <a:solidFill>
                  <a:srgbClr val="800000"/>
                </a:solidFill>
              </a:rPr>
              <a:t>У межах спеціальності 125 </a:t>
            </a:r>
            <a:r>
              <a:rPr lang="uk-UA" sz="2400" b="1" u="sng" dirty="0" err="1" smtClean="0">
                <a:solidFill>
                  <a:srgbClr val="800000"/>
                </a:solidFill>
              </a:rPr>
              <a:t>Кібербезпека</a:t>
            </a:r>
            <a:r>
              <a:rPr lang="uk-UA" sz="2400" b="1" u="sng" dirty="0" smtClean="0">
                <a:solidFill>
                  <a:srgbClr val="800000"/>
                </a:solidFill>
              </a:rPr>
              <a:t>:</a:t>
            </a:r>
          </a:p>
          <a:p>
            <a:r>
              <a:rPr lang="uk-UA" sz="2400" b="1" dirty="0" smtClean="0"/>
              <a:t>Системи технічного захисту інформації;</a:t>
            </a:r>
          </a:p>
          <a:p>
            <a:pPr>
              <a:spcAft>
                <a:spcPts val="600"/>
              </a:spcAft>
            </a:pPr>
            <a:r>
              <a:rPr lang="uk-UA" sz="2400" b="1" dirty="0" smtClean="0"/>
              <a:t>Системи, технології та математичні методи </a:t>
            </a:r>
            <a:r>
              <a:rPr lang="uk-UA" sz="2400" b="1" dirty="0" err="1" smtClean="0"/>
              <a:t>кібербезпеки</a:t>
            </a:r>
            <a:r>
              <a:rPr lang="uk-UA" sz="2400" b="1" dirty="0" smtClean="0"/>
              <a:t>.</a:t>
            </a:r>
          </a:p>
          <a:p>
            <a:pPr marL="0" indent="0">
              <a:buNone/>
            </a:pPr>
            <a:r>
              <a:rPr lang="uk-UA" sz="2400" dirty="0" smtClean="0">
                <a:solidFill>
                  <a:srgbClr val="800000"/>
                </a:solidFill>
              </a:rPr>
              <a:t>       </a:t>
            </a:r>
            <a:r>
              <a:rPr lang="uk-UA" sz="2400" b="1" u="sng" dirty="0" smtClean="0">
                <a:solidFill>
                  <a:srgbClr val="800000"/>
                </a:solidFill>
              </a:rPr>
              <a:t>У межах спеціальності 126 Інформаційні системи та технології:</a:t>
            </a:r>
          </a:p>
          <a:p>
            <a:r>
              <a:rPr lang="uk-UA" sz="2400" b="1" dirty="0"/>
              <a:t>Інформаційні управляючі системи та технології;</a:t>
            </a:r>
          </a:p>
          <a:p>
            <a:r>
              <a:rPr lang="uk-UA" sz="2400" b="1" dirty="0"/>
              <a:t>Інформаційне забезпечення </a:t>
            </a:r>
            <a:r>
              <a:rPr lang="uk-UA" sz="2400" b="1" dirty="0" err="1"/>
              <a:t>робототехнічних</a:t>
            </a:r>
            <a:r>
              <a:rPr lang="uk-UA" sz="2400" b="1" dirty="0"/>
              <a:t> систем;</a:t>
            </a:r>
          </a:p>
          <a:p>
            <a:r>
              <a:rPr lang="uk-UA" sz="2400" b="1" dirty="0"/>
              <a:t>Інтегровані інформаційні системи.</a:t>
            </a:r>
            <a:endParaRPr lang="ru-RU" sz="2400" b="1" dirty="0"/>
          </a:p>
        </p:txBody>
      </p:sp>
    </p:spTree>
    <p:extLst>
      <p:ext uri="{BB962C8B-B14F-4D97-AF65-F5344CB8AC3E}">
        <p14:creationId xmlns:p14="http://schemas.microsoft.com/office/powerpoint/2010/main" val="33190852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640960" cy="648072"/>
          </a:xfrm>
        </p:spPr>
        <p:txBody>
          <a:bodyPr>
            <a:normAutofit/>
          </a:bodyPr>
          <a:lstStyle/>
          <a:p>
            <a:r>
              <a:rPr lang="uk-UA" sz="2400" b="1" u="sng" dirty="0" smtClean="0"/>
              <a:t>Ліцензування підготовки іноземців та осіб без громадянства</a:t>
            </a:r>
            <a:endParaRPr lang="ru-RU" sz="2400" b="1" u="sng" dirty="0"/>
          </a:p>
        </p:txBody>
      </p:sp>
      <p:sp>
        <p:nvSpPr>
          <p:cNvPr id="3" name="Объект 2"/>
          <p:cNvSpPr>
            <a:spLocks noGrp="1"/>
          </p:cNvSpPr>
          <p:nvPr>
            <p:ph idx="1"/>
          </p:nvPr>
        </p:nvSpPr>
        <p:spPr>
          <a:xfrm>
            <a:off x="107504" y="692696"/>
            <a:ext cx="8928992" cy="5976664"/>
          </a:xfrm>
        </p:spPr>
        <p:txBody>
          <a:bodyPr>
            <a:normAutofit lnSpcReduction="10000"/>
          </a:bodyPr>
          <a:lstStyle/>
          <a:p>
            <a:pPr algn="just"/>
            <a:r>
              <a:rPr lang="uk-UA" sz="2000" b="1" dirty="0"/>
              <a:t>З</a:t>
            </a:r>
            <a:r>
              <a:rPr lang="uk-UA" sz="2000" b="1" dirty="0" smtClean="0"/>
              <a:t>аклади </a:t>
            </a:r>
            <a:r>
              <a:rPr lang="uk-UA" sz="2000" b="1" dirty="0"/>
              <a:t>освіти, що здійснюють підготовку іноземців та осіб без громадянства і мають намір продовжувати здійснювати таку підготовку, повинні </a:t>
            </a:r>
            <a:r>
              <a:rPr lang="uk-UA" sz="2000" b="1" dirty="0">
                <a:solidFill>
                  <a:srgbClr val="FF0000"/>
                </a:solidFill>
              </a:rPr>
              <a:t>до 31 грудня 2019 р. пройти процедуру ліцензування</a:t>
            </a:r>
            <a:r>
              <a:rPr lang="uk-UA" sz="2000" b="1" dirty="0"/>
              <a:t> в установленому законодавством порядку та відповідно до вимог Ліцензійних умов, затверджених пунктом 1 цієї </a:t>
            </a:r>
            <a:r>
              <a:rPr lang="uk-UA" sz="2000" b="1" dirty="0" smtClean="0"/>
              <a:t>постанови (п.2);</a:t>
            </a:r>
          </a:p>
          <a:p>
            <a:pPr algn="just"/>
            <a:r>
              <a:rPr lang="uk-UA" sz="2000" b="1" dirty="0">
                <a:solidFill>
                  <a:srgbClr val="FF0000"/>
                </a:solidFill>
              </a:rPr>
              <a:t>Започаткування провадження освітньої діяльності у сфері вищої освіти </a:t>
            </a:r>
            <a:r>
              <a:rPr lang="uk-UA" sz="2000" b="1" dirty="0"/>
              <a:t>закладом освіти за новою спеціальністю, іншим рівнем вищої освіти, </a:t>
            </a:r>
            <a:r>
              <a:rPr lang="uk-UA" sz="2000" b="1" dirty="0">
                <a:solidFill>
                  <a:srgbClr val="FF0000"/>
                </a:solidFill>
              </a:rPr>
              <a:t>з метою підготовки іноземців та осіб без громадянства за спеціальністю</a:t>
            </a:r>
            <a:r>
              <a:rPr lang="uk-UA" sz="2000" b="1" dirty="0"/>
              <a:t> та збільшення ліцензованого обсягу є розширенням провадження освітньої діяльності у сфері вищої освіти і </a:t>
            </a:r>
            <a:r>
              <a:rPr lang="uk-UA" sz="2000" b="1" dirty="0">
                <a:solidFill>
                  <a:srgbClr val="FF0000"/>
                </a:solidFill>
              </a:rPr>
              <a:t>підлягає ліцензуванню в установленому </a:t>
            </a:r>
            <a:r>
              <a:rPr lang="uk-UA" sz="2000" b="1" dirty="0" smtClean="0">
                <a:solidFill>
                  <a:srgbClr val="FF0000"/>
                </a:solidFill>
              </a:rPr>
              <a:t>порядку </a:t>
            </a:r>
            <a:r>
              <a:rPr lang="uk-UA" sz="2000" b="1" dirty="0" smtClean="0"/>
              <a:t>(п.9);</a:t>
            </a:r>
          </a:p>
          <a:p>
            <a:pPr algn="just"/>
            <a:r>
              <a:rPr lang="uk-UA" sz="2000" b="1" dirty="0" smtClean="0"/>
              <a:t>У </a:t>
            </a:r>
            <a:r>
              <a:rPr lang="uk-UA" sz="2000" b="1" dirty="0"/>
              <a:t>разі підготовки іноземців та осіб без громадянства заклади вищої, післядипломної, фахової </a:t>
            </a:r>
            <a:r>
              <a:rPr lang="uk-UA" sz="2000" b="1" dirty="0" err="1"/>
              <a:t>передвищої</a:t>
            </a:r>
            <a:r>
              <a:rPr lang="uk-UA" sz="2000" b="1" dirty="0"/>
              <a:t>, професійної (професійно-технічної) освіти повинні мати:</a:t>
            </a:r>
            <a:endParaRPr lang="ru-RU" sz="2000" b="1" dirty="0"/>
          </a:p>
          <a:p>
            <a:pPr marL="0" indent="0" algn="just">
              <a:buNone/>
              <a:tabLst>
                <a:tab pos="446088" algn="l"/>
                <a:tab pos="1257300" algn="l"/>
              </a:tabLst>
            </a:pPr>
            <a:r>
              <a:rPr lang="uk-UA" sz="2000" b="1" dirty="0"/>
              <a:t>	</a:t>
            </a:r>
            <a:r>
              <a:rPr lang="uk-UA" sz="2000" b="1" dirty="0" smtClean="0"/>
              <a:t>- структурний </a:t>
            </a:r>
            <a:r>
              <a:rPr lang="uk-UA" sz="2000" b="1" dirty="0"/>
              <a:t>підрозділ з роботи з іноземцями та особами без громадянства, до функцій якого, зокрема, належить оформлення запрошень на навчання та забезпечення перебування іноземців та осіб без громадянства в Україні на законних підставах;</a:t>
            </a:r>
            <a:endParaRPr lang="ru-RU" sz="2000" b="1" dirty="0"/>
          </a:p>
          <a:p>
            <a:pPr marL="0" indent="0" algn="just">
              <a:buNone/>
              <a:tabLst>
                <a:tab pos="446088" algn="l"/>
                <a:tab pos="1257300" algn="l"/>
              </a:tabLst>
            </a:pPr>
            <a:r>
              <a:rPr lang="uk-UA" sz="2000" b="1" dirty="0" smtClean="0"/>
              <a:t>	- житлові </a:t>
            </a:r>
            <a:r>
              <a:rPr lang="uk-UA" sz="2000" b="1" dirty="0"/>
              <a:t>приміщення, придатні для проживання іноземців та осіб без </a:t>
            </a:r>
            <a:r>
              <a:rPr lang="uk-UA" sz="2000" b="1" dirty="0" smtClean="0"/>
              <a:t>громадянства (п.15).</a:t>
            </a:r>
            <a:endParaRPr lang="ru-RU" sz="2000" b="1" dirty="0"/>
          </a:p>
          <a:p>
            <a:endParaRPr lang="uk-UA" sz="2000" dirty="0" smtClean="0"/>
          </a:p>
          <a:p>
            <a:endParaRPr lang="ru-RU" sz="2800" dirty="0"/>
          </a:p>
        </p:txBody>
      </p:sp>
    </p:spTree>
    <p:extLst>
      <p:ext uri="{BB962C8B-B14F-4D97-AF65-F5344CB8AC3E}">
        <p14:creationId xmlns:p14="http://schemas.microsoft.com/office/powerpoint/2010/main" val="6006479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720080"/>
          </a:xfrm>
        </p:spPr>
        <p:txBody>
          <a:bodyPr>
            <a:normAutofit/>
          </a:bodyPr>
          <a:lstStyle/>
          <a:p>
            <a:r>
              <a:rPr lang="uk-UA" sz="3200" b="1" dirty="0" smtClean="0">
                <a:solidFill>
                  <a:schemeClr val="tx2">
                    <a:lumMod val="75000"/>
                  </a:schemeClr>
                </a:solidFill>
              </a:rPr>
              <a:t>Стан підготовки іноземців</a:t>
            </a:r>
            <a:endParaRPr lang="ru-RU" sz="3200" b="1" dirty="0">
              <a:solidFill>
                <a:schemeClr val="tx2">
                  <a:lumMod val="75000"/>
                </a:schemeClr>
              </a:solidFill>
            </a:endParaRPr>
          </a:p>
        </p:txBody>
      </p:sp>
      <p:sp>
        <p:nvSpPr>
          <p:cNvPr id="3" name="Объект 2"/>
          <p:cNvSpPr>
            <a:spLocks noGrp="1"/>
          </p:cNvSpPr>
          <p:nvPr>
            <p:ph idx="1"/>
          </p:nvPr>
        </p:nvSpPr>
        <p:spPr>
          <a:xfrm>
            <a:off x="179512" y="1052736"/>
            <a:ext cx="8784976" cy="5544616"/>
          </a:xfrm>
        </p:spPr>
        <p:txBody>
          <a:bodyPr>
            <a:normAutofit fontScale="77500" lnSpcReduction="20000"/>
          </a:bodyPr>
          <a:lstStyle/>
          <a:p>
            <a:pPr marL="0" indent="0" algn="just">
              <a:buNone/>
            </a:pPr>
            <a:r>
              <a:rPr lang="uk-UA" dirty="0" smtClean="0"/>
              <a:t>	</a:t>
            </a:r>
            <a:r>
              <a:rPr lang="uk-UA" sz="3600" b="1" dirty="0" smtClean="0"/>
              <a:t>В університеті за даними Центру міжнародної освіти навчаються 306 іноземців та осіб без громадянства, з них: 253 бакалаври та 53 магістри. </a:t>
            </a:r>
          </a:p>
          <a:p>
            <a:pPr marL="0" indent="0" algn="just">
              <a:spcBef>
                <a:spcPts val="1800"/>
              </a:spcBef>
              <a:buNone/>
            </a:pPr>
            <a:r>
              <a:rPr lang="uk-UA" sz="3600" b="1" dirty="0"/>
              <a:t>	Найбільша кількість </a:t>
            </a:r>
            <a:r>
              <a:rPr lang="uk-UA" sz="3600" b="1" dirty="0" smtClean="0"/>
              <a:t>іноземців (67 %) на: ФІОТ – 92 особи </a:t>
            </a:r>
            <a:r>
              <a:rPr lang="uk-UA" sz="3600" b="1" i="1" dirty="0" smtClean="0"/>
              <a:t>(б - 80, м - 12),</a:t>
            </a:r>
            <a:r>
              <a:rPr lang="uk-UA" sz="3600" b="1" dirty="0" smtClean="0"/>
              <a:t> ММІ – 88 </a:t>
            </a:r>
            <a:r>
              <a:rPr lang="uk-UA" sz="3600" b="1" i="1" dirty="0" smtClean="0"/>
              <a:t>(б- 81, м – 7), </a:t>
            </a:r>
            <a:r>
              <a:rPr lang="uk-UA" sz="3600" b="1" dirty="0" smtClean="0"/>
              <a:t>ФБМІ – 24 </a:t>
            </a:r>
            <a:r>
              <a:rPr lang="uk-UA" sz="3600" b="1" i="1" dirty="0" smtClean="0"/>
              <a:t>(б – 22, м – 4), </a:t>
            </a:r>
            <a:r>
              <a:rPr lang="uk-UA" sz="3600" b="1" dirty="0" smtClean="0"/>
              <a:t>в 11 структурних підрозділах (46 %)кількість іноземців складає від 1 до 4 осіб.  </a:t>
            </a:r>
            <a:endParaRPr lang="ru-RU" sz="3600" b="1" dirty="0"/>
          </a:p>
          <a:p>
            <a:pPr marL="0" indent="0" algn="just">
              <a:spcBef>
                <a:spcPts val="1800"/>
              </a:spcBef>
              <a:buNone/>
            </a:pPr>
            <a:r>
              <a:rPr lang="uk-UA" sz="3600" b="1" dirty="0" smtClean="0"/>
              <a:t>	Підготовка здійснюється  в 21 структурному підрозділі (відсутня на ФЛ, ІПСА та ФБТ).</a:t>
            </a:r>
          </a:p>
          <a:p>
            <a:pPr marL="0" indent="0" algn="just">
              <a:spcBef>
                <a:spcPts val="1200"/>
              </a:spcBef>
              <a:buNone/>
            </a:pPr>
            <a:r>
              <a:rPr lang="uk-UA" sz="3600" b="1" dirty="0"/>
              <a:t>	</a:t>
            </a:r>
            <a:r>
              <a:rPr lang="uk-UA" sz="3600" b="1" dirty="0" smtClean="0"/>
              <a:t>Кількість спеціальностей, за якими здійснюється підготовка іноземців  - 26 (із 39 бакалаврських і 42 магістерських), з них: з 6 – тільки бакалаврів, з 3 – тільки магістрів.</a:t>
            </a:r>
          </a:p>
          <a:p>
            <a:pPr marL="0" indent="0">
              <a:buNone/>
            </a:pPr>
            <a:r>
              <a:rPr lang="uk-UA" sz="2800" b="1" dirty="0"/>
              <a:t>	</a:t>
            </a:r>
            <a:endParaRPr lang="ru-RU" sz="2800" b="1" dirty="0"/>
          </a:p>
        </p:txBody>
      </p:sp>
    </p:spTree>
    <p:extLst>
      <p:ext uri="{BB962C8B-B14F-4D97-AF65-F5344CB8AC3E}">
        <p14:creationId xmlns:p14="http://schemas.microsoft.com/office/powerpoint/2010/main" val="37569577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8229600" cy="1080120"/>
          </a:xfrm>
        </p:spPr>
        <p:txBody>
          <a:bodyPr>
            <a:normAutofit/>
          </a:bodyPr>
          <a:lstStyle/>
          <a:p>
            <a:r>
              <a:rPr lang="uk-UA" sz="3200" b="1" u="sng" dirty="0" smtClean="0"/>
              <a:t>Приведення ліцензійного обсягу </a:t>
            </a:r>
            <a:br>
              <a:rPr lang="uk-UA" sz="3200" b="1" u="sng" dirty="0" smtClean="0"/>
            </a:br>
            <a:r>
              <a:rPr lang="uk-UA" sz="3200" b="1" u="sng" dirty="0" smtClean="0"/>
              <a:t>у відповідність до чинних вимог</a:t>
            </a:r>
            <a:endParaRPr lang="ru-RU" sz="3200" b="1" u="sng" dirty="0"/>
          </a:p>
        </p:txBody>
      </p:sp>
      <p:sp>
        <p:nvSpPr>
          <p:cNvPr id="3" name="Объект 2"/>
          <p:cNvSpPr>
            <a:spLocks noGrp="1"/>
          </p:cNvSpPr>
          <p:nvPr>
            <p:ph idx="1"/>
          </p:nvPr>
        </p:nvSpPr>
        <p:spPr>
          <a:xfrm>
            <a:off x="467544" y="1196752"/>
            <a:ext cx="8229600" cy="5328592"/>
          </a:xfrm>
        </p:spPr>
        <p:txBody>
          <a:bodyPr>
            <a:normAutofit fontScale="92500"/>
          </a:bodyPr>
          <a:lstStyle/>
          <a:p>
            <a:pPr marL="0" indent="0" algn="just">
              <a:buNone/>
            </a:pPr>
            <a:r>
              <a:rPr lang="uk-UA" sz="2400" dirty="0" smtClean="0"/>
              <a:t>	</a:t>
            </a:r>
            <a:r>
              <a:rPr lang="uk-UA" sz="2800" b="1" dirty="0" smtClean="0"/>
              <a:t>Ліцензований обсяг у сфері вищої або післядипломної освіти для осіб з вищою освітою - визначена ліцензією максимальна кількість осіб, яким заклад освіти може одночасно забезпечити здобуття вищої освіти за відповідною спеціальністю певного рівня вищої освіти або за відповідною спеціальністю (програмою, галуззю знань) у сфері післядипломної освіти для осіб з вищою освітою.</a:t>
            </a:r>
          </a:p>
          <a:p>
            <a:pPr marL="0" indent="0" algn="just">
              <a:buNone/>
            </a:pPr>
            <a:r>
              <a:rPr lang="ru-RU" sz="2800" b="1" dirty="0" smtClean="0"/>
              <a:t>	</a:t>
            </a:r>
            <a:r>
              <a:rPr lang="uk-UA" sz="2800" b="1" dirty="0" smtClean="0"/>
              <a:t>Кількість здобувачів вищої освіти на певній спеціальності та рівні вищої освіти повинна становити не менше 50 відсотків відповідного ліцензованого обсягу. Допускається зменшення такого показника на період до шести місяців упродовж навчального року.</a:t>
            </a:r>
          </a:p>
          <a:p>
            <a:pPr marL="0" indent="0">
              <a:buNone/>
            </a:pPr>
            <a:endParaRPr lang="uk-UA" sz="2400" dirty="0"/>
          </a:p>
        </p:txBody>
      </p:sp>
    </p:spTree>
    <p:extLst>
      <p:ext uri="{BB962C8B-B14F-4D97-AF65-F5344CB8AC3E}">
        <p14:creationId xmlns:p14="http://schemas.microsoft.com/office/powerpoint/2010/main" val="19651054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8"/>
            <a:ext cx="7772400" cy="864096"/>
          </a:xfrm>
        </p:spPr>
        <p:txBody>
          <a:bodyPr>
            <a:normAutofit/>
          </a:bodyPr>
          <a:lstStyle/>
          <a:p>
            <a:r>
              <a:rPr lang="uk-UA" sz="2400" b="1" dirty="0" smtClean="0"/>
              <a:t>Відомості щодо зменшення ліцензованого обсягу (ЛО) підготовки бакалаврів в КПІ ім. Ігоря Сікорського</a:t>
            </a:r>
            <a:endParaRPr lang="ru-RU" sz="2400" b="1" dirty="0"/>
          </a:p>
        </p:txBody>
      </p:sp>
      <p:pic>
        <p:nvPicPr>
          <p:cNvPr id="1037" name="Picture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 y="126876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2087910"/>
            <a:ext cx="8963025" cy="4293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20287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8" y="54868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1367830"/>
            <a:ext cx="8963025" cy="5013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7848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8" y="54868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1367830"/>
            <a:ext cx="8963025" cy="494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76622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8" y="54868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1367830"/>
            <a:ext cx="8963025" cy="4005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48666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06090"/>
          </a:xfrm>
        </p:spPr>
        <p:txBody>
          <a:bodyPr>
            <a:normAutofit fontScale="90000"/>
          </a:bodyPr>
          <a:lstStyle/>
          <a:p>
            <a:r>
              <a:rPr lang="uk-UA" sz="2400" b="1" dirty="0"/>
              <a:t>Відомості щодо зменшення ліцензованого обсягу (ЛО) підготовки </a:t>
            </a:r>
            <a:r>
              <a:rPr lang="uk-UA" sz="2400" b="1" dirty="0" smtClean="0"/>
              <a:t>магістрів </a:t>
            </a:r>
            <a:r>
              <a:rPr lang="uk-UA" sz="2400" b="1" dirty="0"/>
              <a:t>в КПІ ім. Ігоря Сікорського</a:t>
            </a:r>
            <a:endParaRPr lang="ru-RU" sz="2400"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85" y="126876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2087910"/>
            <a:ext cx="8963025" cy="4077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593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035" y="-27384"/>
            <a:ext cx="9173477" cy="4939814"/>
          </a:xfrm>
          <a:prstGeom prst="rect">
            <a:avLst/>
          </a:prstGeom>
          <a:noFill/>
        </p:spPr>
        <p:txBody>
          <a:bodyPr wrap="square" rtlCol="0">
            <a:spAutoFit/>
          </a:bodyPr>
          <a:lstStyle/>
          <a:p>
            <a:pPr indent="449263" algn="just">
              <a:spcBef>
                <a:spcPts val="600"/>
              </a:spcBef>
            </a:pPr>
            <a:r>
              <a:rPr lang="uk-UA" sz="2000" b="1" spc="-30" smtClean="0"/>
              <a:t>2</a:t>
            </a:r>
            <a:r>
              <a:rPr lang="uk-UA" sz="2000" b="1" spc="-30"/>
              <a:t>. Департаменту навчальної роботи (навчально-організаційному управлінню </a:t>
            </a:r>
            <a:r>
              <a:rPr lang="uk-UA" sz="2000" b="1"/>
              <a:t>– Яблонському П.М.):</a:t>
            </a:r>
            <a:endParaRPr lang="ru-RU" sz="2000"/>
          </a:p>
          <a:p>
            <a:pPr indent="449263" algn="just">
              <a:spcBef>
                <a:spcPts val="600"/>
              </a:spcBef>
            </a:pPr>
            <a:r>
              <a:rPr lang="uk-UA" sz="2000"/>
              <a:t>2.1. Забезпечити планування освітнього процесу на 2019-2020 навчальний рік в </a:t>
            </a:r>
            <a:r>
              <a:rPr lang="uk-UA" sz="2000" smtClean="0"/>
              <a:t>інститутах, на </a:t>
            </a:r>
            <a:r>
              <a:rPr lang="uk-UA" sz="2000"/>
              <a:t>факультетах з урахуванням вимог Закону України «Про вищу освіту</a:t>
            </a:r>
            <a:r>
              <a:rPr lang="uk-UA" sz="2000" smtClean="0"/>
              <a:t>», Постанови </a:t>
            </a:r>
            <a:r>
              <a:rPr lang="uk-UA" sz="2000"/>
              <a:t>Кабінету Міністрів України від 23.03.2016 року № 261 «Про затвердження Порядку підготовки здобувачів вищої освіти ступеня доктора філософії та доктора наук у вищих навчальних закладах (наукових установах)» та відповідно до Тимчасового положення про організацію освітнього процесу в КПІ ім. Ігоря </a:t>
            </a:r>
            <a:r>
              <a:rPr lang="uk-UA" sz="2000" smtClean="0"/>
              <a:t>Сікорського, Положення </a:t>
            </a:r>
            <a:r>
              <a:rPr lang="uk-UA" sz="2000"/>
              <a:t>про екзаменаційну </a:t>
            </a:r>
            <a:r>
              <a:rPr lang="uk-UA" sz="2000" smtClean="0"/>
              <a:t>комісію, Положення </a:t>
            </a:r>
            <a:r>
              <a:rPr lang="uk-UA" sz="2000"/>
              <a:t>про випускну атестацію студентів КПІ ім. Ігоря Сікорського.</a:t>
            </a:r>
            <a:endParaRPr lang="ru-RU" sz="2000"/>
          </a:p>
          <a:p>
            <a:pPr indent="449263" algn="just">
              <a:spcBef>
                <a:spcPts val="600"/>
              </a:spcBef>
            </a:pPr>
            <a:r>
              <a:rPr lang="uk-UA" sz="2000"/>
              <a:t>2.2. Організувати роботу </a:t>
            </a:r>
            <a:r>
              <a:rPr lang="uk-UA" sz="2000" smtClean="0"/>
              <a:t>інститутів, факультетів, випускових </a:t>
            </a:r>
            <a:r>
              <a:rPr lang="uk-UA" sz="2000"/>
              <a:t>кафедр щодо планування та організації освітнього процесу в КПІ ім. Ігоря Сікорського у 2019-2020 навчальному році з використанням впроваджених в університеті АСУ «ВНЗ» та системи «Електронний кампус».</a:t>
            </a:r>
            <a:endParaRPr lang="ru-RU" sz="2000"/>
          </a:p>
          <a:p>
            <a:pPr>
              <a:spcBef>
                <a:spcPts val="600"/>
              </a:spcBef>
            </a:pPr>
            <a:endParaRPr lang="ru-RU" sz="2000"/>
          </a:p>
        </p:txBody>
      </p:sp>
    </p:spTree>
    <p:extLst>
      <p:ext uri="{BB962C8B-B14F-4D97-AF65-F5344CB8AC3E}">
        <p14:creationId xmlns:p14="http://schemas.microsoft.com/office/powerpoint/2010/main" val="20107971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976" y="548680"/>
            <a:ext cx="8855522"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367830"/>
            <a:ext cx="8855522" cy="49414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006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143" y="1269992"/>
            <a:ext cx="8963025" cy="5111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143" y="476672"/>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66583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8" y="548680"/>
            <a:ext cx="89630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488" y="1367830"/>
            <a:ext cx="8963025" cy="4293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14092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648072"/>
          </a:xfrm>
        </p:spPr>
        <p:txBody>
          <a:bodyPr>
            <a:normAutofit/>
          </a:bodyPr>
          <a:lstStyle/>
          <a:p>
            <a:r>
              <a:rPr lang="uk-UA" sz="3200" b="1" dirty="0" smtClean="0"/>
              <a:t>Вимоги до НПП</a:t>
            </a:r>
            <a:endParaRPr lang="ru-RU" sz="3200" b="1" dirty="0"/>
          </a:p>
        </p:txBody>
      </p:sp>
      <p:sp>
        <p:nvSpPr>
          <p:cNvPr id="3" name="Объект 2"/>
          <p:cNvSpPr>
            <a:spLocks noGrp="1"/>
          </p:cNvSpPr>
          <p:nvPr>
            <p:ph idx="1"/>
          </p:nvPr>
        </p:nvSpPr>
        <p:spPr>
          <a:xfrm>
            <a:off x="457200" y="836712"/>
            <a:ext cx="8229600" cy="5832648"/>
          </a:xfrm>
        </p:spPr>
        <p:txBody>
          <a:bodyPr>
            <a:normAutofit fontScale="92500"/>
          </a:bodyPr>
          <a:lstStyle/>
          <a:p>
            <a:pPr marL="0" indent="0" algn="just">
              <a:buNone/>
            </a:pPr>
            <a:r>
              <a:rPr lang="ru-RU" dirty="0" smtClean="0"/>
              <a:t>	</a:t>
            </a:r>
            <a:r>
              <a:rPr lang="uk-UA" sz="2800" b="1" dirty="0" smtClean="0"/>
              <a:t>Науково-педагогічні та наукові працівники, які здійснюють освітній процес, повинні мати стаж науково-педагогічної діяльності понад два роки та рівень наукової та професійної активності, який засвідчується виконанням </a:t>
            </a:r>
            <a:r>
              <a:rPr lang="uk-UA" sz="2800" b="1" u="sng" dirty="0" smtClean="0">
                <a:solidFill>
                  <a:srgbClr val="C00000"/>
                </a:solidFill>
              </a:rPr>
              <a:t>не менше чотирьох </a:t>
            </a:r>
            <a:r>
              <a:rPr lang="uk-UA" sz="2800" b="1" dirty="0" smtClean="0"/>
              <a:t>видів та результатів з перелічених у пункті 30 Ліцензійних </a:t>
            </a:r>
            <a:r>
              <a:rPr lang="ru-RU" sz="2800" b="1" dirty="0" smtClean="0"/>
              <a:t>умов (п. 28).</a:t>
            </a:r>
          </a:p>
          <a:p>
            <a:pPr marL="0" indent="0" algn="just">
              <a:buNone/>
            </a:pPr>
            <a:r>
              <a:rPr lang="uk-UA" sz="2800" b="1" dirty="0"/>
              <a:t>	</a:t>
            </a:r>
            <a:r>
              <a:rPr lang="uk-UA" sz="2800" b="1" dirty="0" smtClean="0"/>
              <a:t>Цей пункт стосується всіх НПП, а для випускових кафедр НПП повинні мати кваліфікацію відповідно до спеціальності, а саме: </a:t>
            </a:r>
            <a:r>
              <a:rPr lang="uk-UA" sz="2800" b="1" u="sng" dirty="0">
                <a:solidFill>
                  <a:srgbClr val="C00000"/>
                </a:solidFill>
              </a:rPr>
              <a:t>д</a:t>
            </a:r>
            <a:r>
              <a:rPr lang="uk-UA" sz="2800" b="1" u="sng" dirty="0" smtClean="0">
                <a:solidFill>
                  <a:srgbClr val="C00000"/>
                </a:solidFill>
              </a:rPr>
              <a:t>одатково мати документ про освіту чи науковий ступінь з відповідної спеціальності, а у разі відсутності зазначених документів</a:t>
            </a:r>
            <a:r>
              <a:rPr lang="uk-UA" sz="2800" b="1" dirty="0" smtClean="0"/>
              <a:t> – виконувати </a:t>
            </a:r>
            <a:r>
              <a:rPr lang="uk-UA" sz="2800" b="1" u="sng" dirty="0" smtClean="0">
                <a:solidFill>
                  <a:srgbClr val="C00000"/>
                </a:solidFill>
              </a:rPr>
              <a:t>не менше семи видів</a:t>
            </a:r>
            <a:r>
              <a:rPr lang="uk-UA" sz="2800" b="1" dirty="0" smtClean="0">
                <a:solidFill>
                  <a:srgbClr val="C00000"/>
                </a:solidFill>
              </a:rPr>
              <a:t> </a:t>
            </a:r>
            <a:r>
              <a:rPr lang="uk-UA" sz="2800" b="1" dirty="0"/>
              <a:t>та результатів з перелічених у пункті 30 Ліцензійних </a:t>
            </a:r>
            <a:r>
              <a:rPr lang="ru-RU" sz="2800" b="1" dirty="0" smtClean="0"/>
              <a:t>умов.</a:t>
            </a:r>
            <a:r>
              <a:rPr lang="uk-UA" sz="2800" b="1" dirty="0" smtClean="0"/>
              <a:t> </a:t>
            </a:r>
            <a:endParaRPr lang="ru-RU" sz="2800" b="1" dirty="0"/>
          </a:p>
          <a:p>
            <a:pPr marL="0" indent="0">
              <a:buNone/>
            </a:pPr>
            <a:endParaRPr lang="ru-RU" dirty="0"/>
          </a:p>
        </p:txBody>
      </p:sp>
    </p:spTree>
    <p:extLst>
      <p:ext uri="{BB962C8B-B14F-4D97-AF65-F5344CB8AC3E}">
        <p14:creationId xmlns:p14="http://schemas.microsoft.com/office/powerpoint/2010/main" val="13096082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816977"/>
          </a:xfrm>
          <a:prstGeom prst="rect">
            <a:avLst/>
          </a:prstGeom>
          <a:noFill/>
        </p:spPr>
        <p:txBody>
          <a:bodyPr wrap="square" rtlCol="0">
            <a:spAutoFit/>
          </a:bodyPr>
          <a:lstStyle/>
          <a:p>
            <a:pPr algn="ctr">
              <a:spcBef>
                <a:spcPts val="1200"/>
              </a:spcBef>
            </a:pPr>
            <a:r>
              <a:rPr lang="uk-UA" sz="2400" b="1" smtClean="0"/>
              <a:t>Проект рішення Методичної ради </a:t>
            </a:r>
            <a:br>
              <a:rPr lang="uk-UA" sz="2400" b="1" smtClean="0"/>
            </a:br>
            <a:r>
              <a:rPr lang="uk-UA" sz="2400" b="1" smtClean="0"/>
              <a:t>КПІ ім. Ігоря Сікорського </a:t>
            </a:r>
            <a:br>
              <a:rPr lang="uk-UA" sz="2400" b="1" smtClean="0"/>
            </a:br>
            <a:r>
              <a:rPr lang="uk-UA" sz="2400" b="1" smtClean="0"/>
              <a:t>від 21 лютого 2019</a:t>
            </a:r>
          </a:p>
          <a:p>
            <a:pPr indent="449263" algn="just">
              <a:spcBef>
                <a:spcPts val="1200"/>
              </a:spcBef>
            </a:pPr>
            <a:r>
              <a:rPr lang="uk-UA" sz="2000" smtClean="0"/>
              <a:t>Заслухавши доповідь начальника навчального відділу Лемешка А.Д. та начальника відділу акредитації Угольнікова В.Ю.</a:t>
            </a:r>
          </a:p>
          <a:p>
            <a:pPr indent="449263" algn="just">
              <a:spcBef>
                <a:spcPts val="1200"/>
              </a:spcBef>
            </a:pPr>
            <a:r>
              <a:rPr lang="uk-UA" sz="2000" smtClean="0"/>
              <a:t>1. Рекомендувати директорам </a:t>
            </a:r>
            <a:r>
              <a:rPr lang="uk-UA" sz="2000" smtClean="0"/>
              <a:t>інститутів, деканам факультетів</a:t>
            </a:r>
            <a:r>
              <a:rPr lang="uk-UA" sz="2000"/>
              <a:t>:</a:t>
            </a:r>
            <a:r>
              <a:rPr lang="uk-UA" sz="2000" smtClean="0"/>
              <a:t> </a:t>
            </a:r>
          </a:p>
          <a:p>
            <a:pPr marL="712788" indent="-263525" algn="just">
              <a:spcBef>
                <a:spcPts val="1200"/>
              </a:spcBef>
              <a:buFont typeface="Arial" panose="020B0604020202020204" pitchFamily="34" charset="0"/>
              <a:buChar char="•"/>
              <a:tabLst>
                <a:tab pos="712788" algn="l"/>
              </a:tabLst>
            </a:pPr>
            <a:r>
              <a:rPr lang="uk-UA" sz="2000" smtClean="0"/>
              <a:t>у березні 2019 року розглянути на засіданнях Вчених рад інститутів/факультетів розглянути питання щодо організації навчального процесу в 2019/2020 навчальному році;</a:t>
            </a:r>
          </a:p>
          <a:p>
            <a:pPr marL="712788" indent="-263525" algn="just">
              <a:spcBef>
                <a:spcPts val="1200"/>
              </a:spcBef>
              <a:buFont typeface="Arial" panose="020B0604020202020204" pitchFamily="34" charset="0"/>
              <a:buChar char="•"/>
              <a:tabLst>
                <a:tab pos="712788" algn="l"/>
              </a:tabLst>
            </a:pPr>
            <a:r>
              <a:rPr lang="uk-UA" sz="2000" smtClean="0"/>
              <a:t>Забезпечити виконання ліцензійних умов відповідно до </a:t>
            </a:r>
            <a:r>
              <a:rPr lang="uk-UA" sz="2000" smtClean="0"/>
              <a:t>Постанови КМУ </a:t>
            </a:r>
            <a:r>
              <a:rPr lang="uk-UA" sz="2000"/>
              <a:t>від 30.12.2015 р. № 1187 «Про затвердження ліцензійних умов провадження освітньої діяльності закладів освіти» зі змінами, що затверджені Постановою КМУ від 10.05.2018 р. № </a:t>
            </a:r>
            <a:r>
              <a:rPr lang="uk-UA" sz="2000"/>
              <a:t>347</a:t>
            </a:r>
            <a:r>
              <a:rPr lang="uk-UA" sz="2000" smtClean="0"/>
              <a:t>.</a:t>
            </a:r>
            <a:endParaRPr lang="en-US" sz="2000" smtClean="0"/>
          </a:p>
          <a:p>
            <a:pPr marL="457200" indent="-457200" algn="just">
              <a:spcBef>
                <a:spcPts val="1200"/>
              </a:spcBef>
              <a:buAutoNum type="arabicPeriod"/>
            </a:pPr>
            <a:endParaRPr lang="uk-UA" sz="2000" smtClean="0"/>
          </a:p>
          <a:p>
            <a:pPr marL="457200" indent="-457200" algn="just">
              <a:spcBef>
                <a:spcPts val="1200"/>
              </a:spcBef>
              <a:buAutoNum type="arabicPeriod"/>
            </a:pPr>
            <a:endParaRPr lang="ru-RU" sz="2000"/>
          </a:p>
        </p:txBody>
      </p:sp>
    </p:spTree>
    <p:extLst>
      <p:ext uri="{BB962C8B-B14F-4D97-AF65-F5344CB8AC3E}">
        <p14:creationId xmlns:p14="http://schemas.microsoft.com/office/powerpoint/2010/main" val="2594838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508105"/>
          </a:xfrm>
          <a:prstGeom prst="rect">
            <a:avLst/>
          </a:prstGeom>
          <a:noFill/>
        </p:spPr>
        <p:txBody>
          <a:bodyPr wrap="square" rtlCol="0">
            <a:spAutoFit/>
          </a:bodyPr>
          <a:lstStyle/>
          <a:p>
            <a:pPr algn="ctr"/>
            <a:r>
              <a:rPr lang="uk-UA" sz="2000" b="1"/>
              <a:t>Таблиця зіставлення спеціальностей та </a:t>
            </a:r>
            <a:r>
              <a:rPr lang="uk-UA" sz="2000" b="1" smtClean="0"/>
              <a:t>спеціалізацій, </a:t>
            </a:r>
            <a:br>
              <a:rPr lang="uk-UA" sz="2000" b="1" smtClean="0"/>
            </a:br>
            <a:r>
              <a:rPr lang="uk-UA" b="1" smtClean="0"/>
              <a:t>за </a:t>
            </a:r>
            <a:r>
              <a:rPr lang="uk-UA" b="1"/>
              <a:t>якими здійснювалася підготовка здобувачів вищої освіти ступенів </a:t>
            </a:r>
            <a:r>
              <a:rPr lang="uk-UA" b="1" smtClean="0"/>
              <a:t/>
            </a:r>
            <a:br>
              <a:rPr lang="uk-UA" b="1" smtClean="0"/>
            </a:br>
            <a:r>
              <a:rPr lang="uk-UA" b="1" smtClean="0"/>
              <a:t>«</a:t>
            </a:r>
            <a:r>
              <a:rPr lang="uk-UA" b="1"/>
              <a:t>бакалавр</a:t>
            </a:r>
            <a:r>
              <a:rPr lang="uk-UA" b="1" smtClean="0"/>
              <a:t>», «</a:t>
            </a:r>
            <a:r>
              <a:rPr lang="uk-UA" b="1"/>
              <a:t>магістр» у </a:t>
            </a:r>
            <a:r>
              <a:rPr lang="uk-UA" b="1" smtClean="0"/>
              <a:t>2016/2017, 2017/2018 </a:t>
            </a:r>
            <a:r>
              <a:rPr lang="uk-UA" b="1"/>
              <a:t>н.р. </a:t>
            </a:r>
            <a:r>
              <a:rPr lang="uk-UA" b="1" smtClean="0"/>
              <a:t/>
            </a:r>
            <a:br>
              <a:rPr lang="uk-UA" b="1" smtClean="0"/>
            </a:br>
            <a:r>
              <a:rPr lang="uk-UA" b="1" smtClean="0"/>
              <a:t>та </a:t>
            </a:r>
            <a:r>
              <a:rPr lang="uk-UA" b="1"/>
              <a:t>спеціальностей і освітніх програм </a:t>
            </a:r>
            <a:r>
              <a:rPr lang="uk-UA" b="1" smtClean="0"/>
              <a:t>на </a:t>
            </a:r>
            <a:r>
              <a:rPr lang="uk-UA" b="1"/>
              <a:t>2018/2019 н.р. </a:t>
            </a:r>
            <a:r>
              <a:rPr lang="uk-UA" b="1" smtClean="0"/>
              <a:t/>
            </a:r>
            <a:br>
              <a:rPr lang="uk-UA" b="1" smtClean="0"/>
            </a:br>
            <a:r>
              <a:rPr lang="uk-UA" smtClean="0"/>
              <a:t>(додаток № 43 до наказу № 1/44 від 15.02.2019)</a:t>
            </a:r>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1166412920"/>
              </p:ext>
            </p:extLst>
          </p:nvPr>
        </p:nvGraphicFramePr>
        <p:xfrm>
          <a:off x="-1" y="1483216"/>
          <a:ext cx="9144000" cy="5402168"/>
        </p:xfrm>
        <a:graphic>
          <a:graphicData uri="http://schemas.openxmlformats.org/drawingml/2006/table">
            <a:tbl>
              <a:tblPr>
                <a:tableStyleId>{5C22544A-7EE6-4342-B048-85BDC9FD1C3A}</a:tableStyleId>
              </a:tblPr>
              <a:tblGrid>
                <a:gridCol w="1403649"/>
                <a:gridCol w="2736304"/>
                <a:gridCol w="2376264"/>
                <a:gridCol w="2627783"/>
              </a:tblGrid>
              <a:tr h="845671">
                <a:tc rowSpan="2">
                  <a:txBody>
                    <a:bodyPr/>
                    <a:lstStyle/>
                    <a:p>
                      <a:pPr algn="ctr">
                        <a:lnSpc>
                          <a:spcPct val="97000"/>
                        </a:lnSpc>
                        <a:spcAft>
                          <a:spcPts val="0"/>
                        </a:spcAft>
                      </a:pPr>
                      <a:r>
                        <a:rPr lang="uk-UA" sz="1600">
                          <a:effectLst/>
                        </a:rPr>
                        <a:t>Кафедра</a:t>
                      </a:r>
                      <a:endParaRPr lang="ru-RU" sz="1600" b="1">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97000"/>
                        </a:lnSpc>
                        <a:spcAft>
                          <a:spcPts val="0"/>
                        </a:spcAft>
                      </a:pPr>
                      <a:r>
                        <a:rPr lang="uk-UA" sz="1600">
                          <a:effectLst/>
                        </a:rPr>
                        <a:t>Код і назва </a:t>
                      </a:r>
                      <a:r>
                        <a:rPr lang="uk-UA" sz="1600" smtClean="0">
                          <a:effectLst/>
                        </a:rPr>
                        <a:t>спеціальності, </a:t>
                      </a:r>
                      <a:endParaRPr lang="ru-RU" sz="1600">
                        <a:effectLst/>
                      </a:endParaRPr>
                    </a:p>
                    <a:p>
                      <a:pPr algn="ctr">
                        <a:lnSpc>
                          <a:spcPct val="97000"/>
                        </a:lnSpc>
                        <a:spcAft>
                          <a:spcPts val="0"/>
                        </a:spcAft>
                      </a:pPr>
                      <a:r>
                        <a:rPr lang="uk-UA" sz="1600">
                          <a:effectLst/>
                        </a:rPr>
                        <a:t>назва спеціалізації </a:t>
                      </a:r>
                      <a:endParaRPr lang="ru-RU" sz="1600">
                        <a:effectLst/>
                      </a:endParaRPr>
                    </a:p>
                    <a:p>
                      <a:pPr algn="ctr">
                        <a:lnSpc>
                          <a:spcPct val="97000"/>
                        </a:lnSpc>
                        <a:spcAft>
                          <a:spcPts val="0"/>
                        </a:spcAft>
                      </a:pPr>
                      <a:r>
                        <a:rPr lang="uk-UA" sz="1600" spc="-40">
                          <a:effectLst/>
                        </a:rPr>
                        <a:t>(наказ ректора від 30.09.2016 </a:t>
                      </a:r>
                      <a:r>
                        <a:rPr lang="uk-UA" sz="1600" spc="-40" smtClean="0">
                          <a:effectLst/>
                        </a:rPr>
                        <a:t/>
                      </a:r>
                      <a:br>
                        <a:rPr lang="uk-UA" sz="1600" spc="-40" smtClean="0">
                          <a:effectLst/>
                        </a:rPr>
                      </a:br>
                      <a:r>
                        <a:rPr lang="uk-UA" sz="1600" spc="-40" smtClean="0">
                          <a:effectLst/>
                        </a:rPr>
                        <a:t>№ </a:t>
                      </a:r>
                      <a:r>
                        <a:rPr lang="uk-UA" sz="1600" spc="-40">
                          <a:effectLst/>
                        </a:rPr>
                        <a:t>1-206) </a:t>
                      </a:r>
                      <a:endParaRPr lang="ru-RU" sz="1600">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97000"/>
                        </a:lnSpc>
                        <a:spcAft>
                          <a:spcPts val="0"/>
                        </a:spcAft>
                      </a:pPr>
                      <a:r>
                        <a:rPr lang="uk-UA" sz="1600">
                          <a:effectLst/>
                        </a:rPr>
                        <a:t>Код і назва </a:t>
                      </a:r>
                      <a:r>
                        <a:rPr lang="uk-UA" sz="1600" smtClean="0">
                          <a:effectLst/>
                        </a:rPr>
                        <a:t>спеціальності, </a:t>
                      </a:r>
                      <a:endParaRPr lang="ru-RU" sz="1600">
                        <a:effectLst/>
                      </a:endParaRPr>
                    </a:p>
                    <a:p>
                      <a:pPr algn="ctr">
                        <a:lnSpc>
                          <a:spcPct val="97000"/>
                        </a:lnSpc>
                        <a:spcAft>
                          <a:spcPts val="0"/>
                        </a:spcAft>
                      </a:pPr>
                      <a:r>
                        <a:rPr lang="uk-UA" sz="1600">
                          <a:effectLst/>
                        </a:rPr>
                        <a:t>назва спеціалізації</a:t>
                      </a:r>
                      <a:endParaRPr lang="ru-RU" sz="1600">
                        <a:effectLst/>
                      </a:endParaRPr>
                    </a:p>
                    <a:p>
                      <a:pPr algn="ctr">
                        <a:lnSpc>
                          <a:spcPct val="97000"/>
                        </a:lnSpc>
                        <a:spcAft>
                          <a:spcPts val="0"/>
                        </a:spcAft>
                      </a:pPr>
                      <a:r>
                        <a:rPr lang="uk-UA" sz="1600" spc="-40">
                          <a:effectLst/>
                        </a:rPr>
                        <a:t>(наказ ректора від 03.10.2017 № 1-322)</a:t>
                      </a:r>
                      <a:endParaRPr lang="ru-RU" sz="1600">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97000"/>
                        </a:lnSpc>
                        <a:spcAft>
                          <a:spcPts val="0"/>
                        </a:spcAft>
                      </a:pPr>
                      <a:r>
                        <a:rPr lang="uk-UA" sz="1600">
                          <a:effectLst/>
                        </a:rPr>
                        <a:t>Код і назва </a:t>
                      </a:r>
                      <a:r>
                        <a:rPr lang="uk-UA" sz="1600" smtClean="0">
                          <a:effectLst/>
                        </a:rPr>
                        <a:t>спеціальності, </a:t>
                      </a:r>
                      <a:endParaRPr lang="ru-RU" sz="1600">
                        <a:effectLst/>
                      </a:endParaRPr>
                    </a:p>
                    <a:p>
                      <a:pPr algn="ctr">
                        <a:lnSpc>
                          <a:spcPct val="97000"/>
                        </a:lnSpc>
                        <a:spcAft>
                          <a:spcPts val="0"/>
                        </a:spcAft>
                      </a:pPr>
                      <a:r>
                        <a:rPr lang="uk-UA" sz="1600">
                          <a:effectLst/>
                        </a:rPr>
                        <a:t> </a:t>
                      </a:r>
                      <a:r>
                        <a:rPr lang="uk-UA" sz="1600" kern="1200">
                          <a:solidFill>
                            <a:schemeClr val="dk1"/>
                          </a:solidFill>
                          <a:effectLst/>
                          <a:latin typeface="+mn-lt"/>
                          <a:ea typeface="+mn-ea"/>
                          <a:cs typeface="+mn-cs"/>
                        </a:rPr>
                        <a:t>назва освітньої програми </a:t>
                      </a:r>
                      <a:r>
                        <a:rPr lang="uk-UA" sz="1600" spc="-50">
                          <a:effectLst/>
                        </a:rPr>
                        <a:t>(наказ ректора від 14.06.2018 </a:t>
                      </a:r>
                      <a:r>
                        <a:rPr lang="uk-UA" sz="1600" spc="-50" smtClean="0">
                          <a:effectLst/>
                        </a:rPr>
                        <a:t/>
                      </a:r>
                      <a:br>
                        <a:rPr lang="uk-UA" sz="1600" spc="-50" smtClean="0">
                          <a:effectLst/>
                        </a:rPr>
                      </a:br>
                      <a:r>
                        <a:rPr lang="uk-UA" sz="1600" spc="-50" smtClean="0">
                          <a:effectLst/>
                        </a:rPr>
                        <a:t>№ 1/217) </a:t>
                      </a:r>
                      <a:r>
                        <a:rPr lang="uk-UA" sz="1600" smtClean="0">
                          <a:effectLst/>
                        </a:rPr>
                        <a:t>назва </a:t>
                      </a:r>
                      <a:r>
                        <a:rPr lang="uk-UA" sz="1600">
                          <a:effectLst/>
                        </a:rPr>
                        <a:t>освітньої програми (наказ ректора від 16.10.2018 № 1-314)</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5110">
                <a:tc vMerge="1">
                  <a:txBody>
                    <a:bodyPr/>
                    <a:lstStyle/>
                    <a:p>
                      <a:endParaRPr lang="ru-RU"/>
                    </a:p>
                  </a:txBody>
                  <a:tcPr/>
                </a:tc>
                <a:tc>
                  <a:txBody>
                    <a:bodyPr/>
                    <a:lstStyle/>
                    <a:p>
                      <a:pPr algn="ctr">
                        <a:spcAft>
                          <a:spcPts val="0"/>
                        </a:spcAft>
                      </a:pPr>
                      <a:r>
                        <a:rPr lang="uk-UA" sz="1600">
                          <a:effectLst/>
                        </a:rPr>
                        <a:t>2016/2017 навчальний рік </a:t>
                      </a:r>
                      <a:r>
                        <a:rPr lang="uk-UA" sz="1600" smtClean="0">
                          <a:effectLst/>
                        </a:rPr>
                        <a:t/>
                      </a:r>
                      <a:br>
                        <a:rPr lang="uk-UA" sz="1600" smtClean="0">
                          <a:effectLst/>
                        </a:rPr>
                      </a:br>
                      <a:r>
                        <a:rPr lang="uk-UA" sz="1600" smtClean="0">
                          <a:effectLst/>
                        </a:rPr>
                        <a:t>(</a:t>
                      </a:r>
                      <a:r>
                        <a:rPr lang="uk-UA" sz="1600">
                          <a:effectLst/>
                        </a:rPr>
                        <a:t>3-й курс)</a:t>
                      </a:r>
                      <a:endParaRPr lang="ru-RU" sz="1600">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600">
                          <a:effectLst/>
                        </a:rPr>
                        <a:t>2017/2018 навчальний рік (2-й курс)</a:t>
                      </a:r>
                      <a:endParaRPr lang="ru-RU" sz="1600">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uk-UA" sz="1600">
                          <a:effectLst/>
                        </a:rPr>
                        <a:t>2018/2019 навчальний рік</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5343">
                <a:tc gridSpan="4">
                  <a:txBody>
                    <a:bodyPr/>
                    <a:lstStyle/>
                    <a:p>
                      <a:pPr algn="ctr">
                        <a:spcAft>
                          <a:spcPts val="0"/>
                        </a:spcAft>
                      </a:pPr>
                      <a:r>
                        <a:rPr lang="uk-UA" sz="1600" b="1">
                          <a:effectLst/>
                        </a:rPr>
                        <a:t>ІНСТИТУТ ПРИКЛАДНОГО СИСТЕМНОГО АНАЛІЗУ</a:t>
                      </a:r>
                      <a:endParaRPr lang="ru-RU" sz="1600" b="1">
                        <a:effectLst/>
                        <a:latin typeface="Times New Roman"/>
                        <a:ea typeface="Times New Roman"/>
                      </a:endParaRPr>
                    </a:p>
                  </a:txBody>
                  <a:tcPr marL="38340" marR="383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99"/>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556066">
                <a:tc rowSpan="4">
                  <a:txBody>
                    <a:bodyPr/>
                    <a:lstStyle/>
                    <a:p>
                      <a:pPr>
                        <a:spcAft>
                          <a:spcPts val="0"/>
                        </a:spcAft>
                      </a:pPr>
                      <a:r>
                        <a:rPr lang="uk-UA" sz="1600">
                          <a:effectLst/>
                        </a:rPr>
                        <a:t>Математичних методів системного аналізу</a:t>
                      </a:r>
                      <a:br>
                        <a:rPr lang="uk-UA" sz="1600">
                          <a:effectLst/>
                        </a:rPr>
                      </a:br>
                      <a:endParaRPr lang="ru-RU" sz="1600">
                        <a:effectLst/>
                      </a:endParaRPr>
                    </a:p>
                    <a:p>
                      <a:pPr>
                        <a:spcAft>
                          <a:spcPts val="0"/>
                        </a:spcAft>
                      </a:pPr>
                      <a:r>
                        <a:rPr lang="uk-UA" sz="1600">
                          <a:effectLst/>
                        </a:rPr>
                        <a:t> </a:t>
                      </a:r>
                      <a:endParaRPr lang="ru-RU" sz="1600">
                        <a:effectLst/>
                      </a:endParaRPr>
                    </a:p>
                    <a:p>
                      <a:pPr>
                        <a:spcAft>
                          <a:spcPts val="0"/>
                        </a:spcAft>
                      </a:pPr>
                      <a:r>
                        <a:rPr lang="uk-UA" sz="1600">
                          <a:effectLst/>
                        </a:rPr>
                        <a:t> </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effectLst/>
                        </a:rPr>
                        <a:t>122 Комп’ютерні науки та інформаційні технології</a:t>
                      </a:r>
                      <a:endParaRPr lang="ru-RU" sz="1600" b="1">
                        <a:effectLst/>
                      </a:endParaRPr>
                    </a:p>
                    <a:p>
                      <a:pPr>
                        <a:spcAft>
                          <a:spcPts val="0"/>
                        </a:spcAft>
                      </a:pPr>
                      <a:r>
                        <a:rPr lang="uk-UA" sz="1600">
                          <a:effectLst/>
                        </a:rPr>
                        <a:t>Системи штучного інтелекту</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solidFill>
                            <a:schemeClr val="tx1"/>
                          </a:solidFill>
                          <a:effectLst/>
                        </a:rPr>
                        <a:t>122 Комп’ютерні науки </a:t>
                      </a:r>
                      <a:endParaRPr lang="ru-RU" sz="1600" b="1">
                        <a:solidFill>
                          <a:schemeClr val="tx1"/>
                        </a:solidFill>
                        <a:effectLst/>
                      </a:endParaRPr>
                    </a:p>
                    <a:p>
                      <a:pPr>
                        <a:spcAft>
                          <a:spcPts val="0"/>
                        </a:spcAft>
                      </a:pPr>
                      <a:r>
                        <a:rPr lang="uk-UA" sz="1600">
                          <a:solidFill>
                            <a:schemeClr val="tx1"/>
                          </a:solidFill>
                          <a:effectLst/>
                        </a:rPr>
                        <a:t>Системи штучного інтелекту</a:t>
                      </a:r>
                      <a:endParaRPr lang="ru-RU" sz="1600">
                        <a:solidFill>
                          <a:schemeClr val="tx1"/>
                        </a:solidFill>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spcAft>
                          <a:spcPts val="0"/>
                        </a:spcAft>
                      </a:pPr>
                      <a:r>
                        <a:rPr lang="uk-UA" sz="1600" b="1">
                          <a:effectLst/>
                        </a:rPr>
                        <a:t>122 Комп’ютерні науки </a:t>
                      </a:r>
                      <a:endParaRPr lang="ru-RU" sz="1600" b="1">
                        <a:effectLst/>
                      </a:endParaRPr>
                    </a:p>
                    <a:p>
                      <a:pPr>
                        <a:spcAft>
                          <a:spcPts val="0"/>
                        </a:spcAft>
                      </a:pPr>
                      <a:r>
                        <a:rPr lang="uk-UA" sz="1600">
                          <a:effectLst/>
                        </a:rPr>
                        <a:t>Системи і методи штучного інтелекту</a:t>
                      </a:r>
                      <a:endParaRPr lang="ru-RU" sz="1600">
                        <a:effectLst/>
                      </a:endParaRPr>
                    </a:p>
                    <a:p>
                      <a:pPr>
                        <a:spcAft>
                          <a:spcPts val="0"/>
                        </a:spcAft>
                      </a:pPr>
                      <a:r>
                        <a:rPr lang="uk-UA" sz="1600">
                          <a:effectLst/>
                        </a:rPr>
                        <a:t> </a:t>
                      </a:r>
                      <a:endParaRPr lang="ru-RU" sz="1600" b="1">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41421">
                <a:tc vMerge="1">
                  <a:txBody>
                    <a:bodyPr/>
                    <a:lstStyle/>
                    <a:p>
                      <a:endParaRPr lang="ru-RU"/>
                    </a:p>
                  </a:txBody>
                  <a:tcPr/>
                </a:tc>
                <a:tc>
                  <a:txBody>
                    <a:bodyPr/>
                    <a:lstStyle/>
                    <a:p>
                      <a:pPr>
                        <a:spcAft>
                          <a:spcPts val="0"/>
                        </a:spcAft>
                      </a:pPr>
                      <a:r>
                        <a:rPr lang="uk-UA" sz="1600" b="1">
                          <a:effectLst/>
                        </a:rPr>
                        <a:t>122 Комп’ютерні науки та інформаційні технології</a:t>
                      </a:r>
                      <a:endParaRPr lang="ru-RU" sz="1600" b="1">
                        <a:effectLst/>
                      </a:endParaRPr>
                    </a:p>
                    <a:p>
                      <a:pPr>
                        <a:spcAft>
                          <a:spcPts val="0"/>
                        </a:spcAft>
                      </a:pPr>
                      <a:r>
                        <a:rPr lang="uk-UA" sz="1600">
                          <a:effectLst/>
                        </a:rPr>
                        <a:t>Інтелектуальний аналіз даних в управлінні проектами </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solidFill>
                            <a:schemeClr val="tx1"/>
                          </a:solidFill>
                          <a:effectLst/>
                        </a:rPr>
                        <a:t>122 Комп’ютерні науки</a:t>
                      </a:r>
                      <a:r>
                        <a:rPr lang="uk-UA" sz="1600">
                          <a:solidFill>
                            <a:schemeClr val="tx1"/>
                          </a:solidFill>
                          <a:effectLst/>
                        </a:rPr>
                        <a:t> </a:t>
                      </a:r>
                      <a:endParaRPr lang="ru-RU" sz="1600">
                        <a:solidFill>
                          <a:schemeClr val="tx1"/>
                        </a:solidFill>
                        <a:effectLst/>
                      </a:endParaRPr>
                    </a:p>
                    <a:p>
                      <a:pPr>
                        <a:spcAft>
                          <a:spcPts val="0"/>
                        </a:spcAft>
                      </a:pPr>
                      <a:r>
                        <a:rPr lang="uk-UA" sz="1600">
                          <a:solidFill>
                            <a:schemeClr val="tx1"/>
                          </a:solidFill>
                          <a:effectLst/>
                        </a:rPr>
                        <a:t>Інтелектуальний аналіз даних в управлінні проектами </a:t>
                      </a:r>
                      <a:endParaRPr lang="ru-RU" sz="1600">
                        <a:solidFill>
                          <a:schemeClr val="tx1"/>
                        </a:solidFill>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ru-RU"/>
                    </a:p>
                  </a:txBody>
                  <a:tcPr/>
                </a:tc>
              </a:tr>
              <a:tr h="370711">
                <a:tc vMerge="1">
                  <a:txBody>
                    <a:bodyPr/>
                    <a:lstStyle/>
                    <a:p>
                      <a:endParaRPr lang="ru-RU"/>
                    </a:p>
                  </a:txBody>
                  <a:tcPr/>
                </a:tc>
                <a:tc>
                  <a:txBody>
                    <a:bodyPr/>
                    <a:lstStyle/>
                    <a:p>
                      <a:pPr>
                        <a:spcAft>
                          <a:spcPts val="0"/>
                        </a:spcAft>
                      </a:pPr>
                      <a:r>
                        <a:rPr lang="uk-UA" sz="1600" b="1">
                          <a:effectLst/>
                        </a:rPr>
                        <a:t>124 Системний аналіз</a:t>
                      </a:r>
                      <a:endParaRPr lang="ru-RU" sz="1600" b="1">
                        <a:effectLst/>
                      </a:endParaRPr>
                    </a:p>
                    <a:p>
                      <a:pPr>
                        <a:spcAft>
                          <a:spcPts val="0"/>
                        </a:spcAft>
                        <a:tabLst>
                          <a:tab pos="864870" algn="l"/>
                        </a:tabLst>
                      </a:pPr>
                      <a:r>
                        <a:rPr lang="uk-UA" sz="1600">
                          <a:effectLst/>
                        </a:rPr>
                        <a:t>Системний аналіз і управління</a:t>
                      </a:r>
                      <a:endParaRPr lang="ru-RU" sz="1600" i="1">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effectLst/>
                        </a:rPr>
                        <a:t>124 Системний аналіз</a:t>
                      </a:r>
                      <a:endParaRPr lang="ru-RU" sz="1600" b="1">
                        <a:effectLst/>
                      </a:endParaRPr>
                    </a:p>
                    <a:p>
                      <a:pPr>
                        <a:spcAft>
                          <a:spcPts val="0"/>
                        </a:spcAft>
                        <a:tabLst>
                          <a:tab pos="864870" algn="l"/>
                        </a:tabLst>
                      </a:pPr>
                      <a:r>
                        <a:rPr lang="uk-UA" sz="1600">
                          <a:effectLst/>
                        </a:rPr>
                        <a:t>Системний аналіз і управління</a:t>
                      </a:r>
                      <a:endParaRPr lang="ru-RU" sz="1600" i="1">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effectLst/>
                        </a:rPr>
                        <a:t>124 Системний аналіз</a:t>
                      </a:r>
                      <a:endParaRPr lang="ru-RU" sz="1600" b="1">
                        <a:effectLst/>
                      </a:endParaRPr>
                    </a:p>
                    <a:p>
                      <a:pPr>
                        <a:spcAft>
                          <a:spcPts val="0"/>
                        </a:spcAft>
                      </a:pPr>
                      <a:r>
                        <a:rPr lang="uk-UA" sz="1600">
                          <a:effectLst/>
                        </a:rPr>
                        <a:t>Системний аналіз і управління</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6066">
                <a:tc vMerge="1">
                  <a:txBody>
                    <a:bodyPr/>
                    <a:lstStyle/>
                    <a:p>
                      <a:endParaRPr lang="ru-RU"/>
                    </a:p>
                  </a:txBody>
                  <a:tcPr/>
                </a:tc>
                <a:tc>
                  <a:txBody>
                    <a:bodyPr/>
                    <a:lstStyle/>
                    <a:p>
                      <a:pPr>
                        <a:spcAft>
                          <a:spcPts val="0"/>
                        </a:spcAft>
                      </a:pPr>
                      <a:r>
                        <a:rPr lang="uk-UA" sz="1600" b="1">
                          <a:effectLst/>
                        </a:rPr>
                        <a:t>124 Системний аналіз</a:t>
                      </a:r>
                      <a:endParaRPr lang="ru-RU" sz="1600" b="1">
                        <a:effectLst/>
                      </a:endParaRPr>
                    </a:p>
                    <a:p>
                      <a:pPr>
                        <a:spcAft>
                          <a:spcPts val="0"/>
                        </a:spcAft>
                      </a:pPr>
                      <a:r>
                        <a:rPr lang="uk-UA" sz="1600">
                          <a:effectLst/>
                        </a:rPr>
                        <a:t>Системи і методи прийняття рішень</a:t>
                      </a:r>
                      <a:endParaRPr lang="ru-RU" sz="1600" i="1">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effectLst/>
                        </a:rPr>
                        <a:t>124 Системний аналіз</a:t>
                      </a:r>
                      <a:endParaRPr lang="ru-RU" sz="1600" b="1">
                        <a:effectLst/>
                      </a:endParaRPr>
                    </a:p>
                    <a:p>
                      <a:pPr>
                        <a:spcAft>
                          <a:spcPts val="0"/>
                        </a:spcAft>
                      </a:pPr>
                      <a:r>
                        <a:rPr lang="uk-UA" sz="1600">
                          <a:effectLst/>
                        </a:rPr>
                        <a:t>Системний аналіз фінансового ринку</a:t>
                      </a:r>
                      <a:endParaRPr lang="ru-RU" sz="1600" i="1">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uk-UA" sz="1600" b="1">
                          <a:effectLst/>
                        </a:rPr>
                        <a:t>124 Системний аналіз</a:t>
                      </a:r>
                      <a:endParaRPr lang="ru-RU" sz="1600" b="1">
                        <a:effectLst/>
                      </a:endParaRPr>
                    </a:p>
                    <a:p>
                      <a:pPr>
                        <a:spcAft>
                          <a:spcPts val="0"/>
                        </a:spcAft>
                      </a:pPr>
                      <a:r>
                        <a:rPr lang="uk-UA" sz="1600">
                          <a:effectLst/>
                        </a:rPr>
                        <a:t>Системний аналіз фінансового ринку</a:t>
                      </a:r>
                      <a:endParaRPr lang="ru-RU" sz="1600">
                        <a:effectLst/>
                        <a:latin typeface="Times New Roman"/>
                        <a:ea typeface="Times New Roman"/>
                      </a:endParaRPr>
                    </a:p>
                  </a:txBody>
                  <a:tcPr marL="38340" marR="383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86799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5786199"/>
          </a:xfrm>
          <a:prstGeom prst="rect">
            <a:avLst/>
          </a:prstGeom>
          <a:noFill/>
        </p:spPr>
        <p:txBody>
          <a:bodyPr wrap="square" rtlCol="0">
            <a:spAutoFit/>
          </a:bodyPr>
          <a:lstStyle/>
          <a:p>
            <a:pPr algn="ctr"/>
            <a:r>
              <a:rPr lang="ru-RU" sz="2000" b="1" smtClean="0"/>
              <a:t>ВИТЯГ </a:t>
            </a:r>
            <a:r>
              <a:rPr lang="uk-UA" sz="2000" b="1" smtClean="0"/>
              <a:t>З ПРОТОКОЛУ № </a:t>
            </a:r>
            <a:r>
              <a:rPr lang="uk-UA" sz="2000" b="1"/>
              <a:t>7</a:t>
            </a:r>
            <a:endParaRPr lang="ru-RU" sz="2000" b="1"/>
          </a:p>
          <a:p>
            <a:pPr algn="ctr"/>
            <a:r>
              <a:rPr lang="uk-UA" sz="2000" b="1"/>
              <a:t>засідання Вченої ради Національного технічного університету </a:t>
            </a:r>
            <a:r>
              <a:rPr lang="uk-UA" sz="2000" b="1" smtClean="0"/>
              <a:t>України «Київський </a:t>
            </a:r>
            <a:r>
              <a:rPr lang="uk-UA" sz="2000" b="1"/>
              <a:t>політехнічний інститут </a:t>
            </a:r>
            <a:r>
              <a:rPr lang="uk-UA" sz="2000" b="1" smtClean="0"/>
              <a:t>імені </a:t>
            </a:r>
            <a:r>
              <a:rPr lang="uk-UA" sz="2000" b="1"/>
              <a:t>Ігоря Сікорського»</a:t>
            </a:r>
            <a:endParaRPr lang="ru-RU" sz="2000" b="1"/>
          </a:p>
          <a:p>
            <a:pPr algn="ctr"/>
            <a:r>
              <a:rPr lang="uk-UA" sz="2000" b="1"/>
              <a:t>від 25 червня 2018 року</a:t>
            </a:r>
            <a:endParaRPr lang="ru-RU" sz="2000" b="1"/>
          </a:p>
          <a:p>
            <a:pPr algn="just">
              <a:spcBef>
                <a:spcPts val="1200"/>
              </a:spcBef>
            </a:pPr>
            <a:r>
              <a:rPr lang="uk-UA" sz="2000" b="1"/>
              <a:t>СЛУХАЛИ: </a:t>
            </a:r>
            <a:r>
              <a:rPr lang="uk-UA" sz="2000"/>
              <a:t>Доповідь першого проректора Якименка Ю.І. «Про організацію проведення занять з дисципліни «фізичне виховання».</a:t>
            </a:r>
            <a:endParaRPr lang="ru-RU" sz="2000"/>
          </a:p>
          <a:p>
            <a:pPr algn="just">
              <a:spcBef>
                <a:spcPts val="1200"/>
              </a:spcBef>
            </a:pPr>
            <a:r>
              <a:rPr lang="uk-UA" sz="2000" b="1"/>
              <a:t>УХВАЛИЛИ</a:t>
            </a:r>
            <a:r>
              <a:rPr lang="ru-RU" sz="2000" b="1"/>
              <a:t>: </a:t>
            </a:r>
            <a:r>
              <a:rPr lang="uk-UA" sz="2000"/>
              <a:t>З метою реалізації положень Наказу МОН України № 1648 від </a:t>
            </a:r>
            <a:r>
              <a:rPr lang="uk-UA" sz="2000" smtClean="0"/>
              <a:t>21.12.2017 </a:t>
            </a:r>
            <a:r>
              <a:rPr lang="uk-UA" sz="2000"/>
              <a:t>щодо формування у студентів здатностей використовувати різні види та форми рухової активності для активного відпочинку та ведення здорового способу життя Вчена рада прийняла рішення:</a:t>
            </a:r>
            <a:endParaRPr lang="ru-RU" sz="2000"/>
          </a:p>
          <a:p>
            <a:pPr indent="449263" algn="just">
              <a:spcBef>
                <a:spcPts val="1200"/>
              </a:spcBef>
            </a:pPr>
            <a:r>
              <a:rPr lang="ru-RU" sz="2000"/>
              <a:t>1</a:t>
            </a:r>
            <a:r>
              <a:rPr lang="uk-UA" sz="2000"/>
              <a:t>. Запровадити у варіативній складовій гуманітарного циклу освітніх програм рівня бакалавр з 2017-2018 навчального року на першому-другому курсах обов’язкову </a:t>
            </a:r>
            <a:r>
              <a:rPr lang="uk-UA" sz="2000" smtClean="0"/>
              <a:t>дисципліну, яка </a:t>
            </a:r>
            <a:r>
              <a:rPr lang="uk-UA" sz="2000"/>
              <a:t>формує у студентів здатності використовувати різні види та форми рухової активності для активного відпочинку та </a:t>
            </a:r>
            <a:r>
              <a:rPr lang="uk-UA" sz="2000" smtClean="0"/>
              <a:t>ведення здорового </a:t>
            </a:r>
            <a:r>
              <a:rPr lang="uk-UA" sz="2000"/>
              <a:t>способу життя обсягом 5 кр./150 годин з щотижневим розподілом: </a:t>
            </a:r>
            <a:r>
              <a:rPr lang="uk-UA" sz="2000" smtClean="0"/>
              <a:t/>
            </a:r>
            <a:br>
              <a:rPr lang="uk-UA" sz="2000" smtClean="0"/>
            </a:br>
            <a:r>
              <a:rPr lang="uk-UA" sz="2000" smtClean="0"/>
              <a:t>2 </a:t>
            </a:r>
            <a:r>
              <a:rPr lang="uk-UA" sz="2000"/>
              <a:t>години аудиторних занять за </a:t>
            </a:r>
            <a:r>
              <a:rPr lang="uk-UA" sz="2000" smtClean="0"/>
              <a:t>розкладом, 2 </a:t>
            </a:r>
            <a:r>
              <a:rPr lang="uk-UA" sz="2000"/>
              <a:t>години індивідуальних занять та </a:t>
            </a:r>
            <a:r>
              <a:rPr lang="uk-UA" sz="2000" smtClean="0"/>
              <a:t>заліків у </a:t>
            </a:r>
            <a:r>
              <a:rPr lang="uk-UA" sz="2000"/>
              <a:t>ІІ та </a:t>
            </a:r>
            <a:r>
              <a:rPr lang="en-US" sz="2000"/>
              <a:t>IV </a:t>
            </a:r>
            <a:r>
              <a:rPr lang="uk-UA" sz="2000"/>
              <a:t>семестрах</a:t>
            </a:r>
            <a:r>
              <a:rPr lang="uk-UA" sz="2000" smtClean="0"/>
              <a:t>.</a:t>
            </a:r>
            <a:endParaRPr lang="ru-RU" sz="2000"/>
          </a:p>
        </p:txBody>
      </p:sp>
    </p:spTree>
    <p:extLst>
      <p:ext uri="{BB962C8B-B14F-4D97-AF65-F5344CB8AC3E}">
        <p14:creationId xmlns:p14="http://schemas.microsoft.com/office/powerpoint/2010/main" val="2239617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78697"/>
          </a:xfrm>
          <a:prstGeom prst="rect">
            <a:avLst/>
          </a:prstGeom>
          <a:noFill/>
        </p:spPr>
        <p:txBody>
          <a:bodyPr wrap="square" rtlCol="0">
            <a:spAutoFit/>
          </a:bodyPr>
          <a:lstStyle/>
          <a:p>
            <a:pPr indent="449263" algn="just">
              <a:spcBef>
                <a:spcPts val="1200"/>
              </a:spcBef>
            </a:pPr>
            <a:r>
              <a:rPr lang="uk-UA" sz="2000" smtClean="0"/>
              <a:t>2. Забезпечити вибірковість зазначеної дисципліни шляхом вибірності студентами з переліку: або «фізичне виховання» за 15-ми видами спортивних секцій (за видами спорту), або лекційного курсу «Основи здорового способу життя» (з подальшим розширенням переліку секцій та лекційних курсів).</a:t>
            </a:r>
            <a:endParaRPr lang="ru-RU" sz="2000" smtClean="0"/>
          </a:p>
          <a:p>
            <a:pPr indent="449263" algn="just">
              <a:spcBef>
                <a:spcPts val="1200"/>
              </a:spcBef>
            </a:pPr>
            <a:r>
              <a:rPr lang="uk-UA" sz="2000" smtClean="0"/>
              <a:t>3</a:t>
            </a:r>
            <a:r>
              <a:rPr lang="uk-UA" sz="2000"/>
              <a:t>. Планувати проведення занять з </a:t>
            </a:r>
            <a:r>
              <a:rPr lang="uk-UA" sz="2000" smtClean="0"/>
              <a:t>фізичного виховання </a:t>
            </a:r>
            <a:r>
              <a:rPr lang="uk-UA" sz="2000"/>
              <a:t>на останніх парах денного розкладу занять (як виняток – на перших парах за колективними заявками студентів і при наповненості груп).</a:t>
            </a:r>
            <a:endParaRPr lang="ru-RU" sz="2000"/>
          </a:p>
          <a:p>
            <a:pPr indent="449263" algn="just">
              <a:spcBef>
                <a:spcPts val="1200"/>
              </a:spcBef>
            </a:pPr>
            <a:r>
              <a:rPr lang="uk-UA" sz="2000"/>
              <a:t>4. Зміни в навчальних планах бакалаврів провести за рахунок зменшення годин самостійної роботи </a:t>
            </a:r>
            <a:r>
              <a:rPr lang="uk-UA" sz="2000" smtClean="0"/>
              <a:t>практик, дипломного проектування, або </a:t>
            </a:r>
            <a:r>
              <a:rPr lang="uk-UA" sz="2000"/>
              <a:t>за результатами корегування переліку навчальних дисциплін соціально- гуманітарної підготовки ( за вибором студентів).</a:t>
            </a:r>
            <a:endParaRPr lang="ru-RU" sz="2000"/>
          </a:p>
          <a:p>
            <a:pPr indent="449263" algn="just">
              <a:spcBef>
                <a:spcPts val="1200"/>
              </a:spcBef>
            </a:pPr>
            <a:r>
              <a:rPr lang="uk-UA" sz="2000"/>
              <a:t>5. Проводити подальше формування у студентів здатностей використовувати різні види та форми рухової активності для активного відпочинку та ведення здорового способу життя на третьому-четвертому курсах за освітнім рівнем бакалавр і рівня магістр та доктор філософії у вигляді занять у секціях за особистим бажанням. </a:t>
            </a:r>
            <a:endParaRPr lang="ru-RU" sz="2000"/>
          </a:p>
          <a:p>
            <a:r>
              <a:rPr lang="uk-UA" sz="2000"/>
              <a:t> </a:t>
            </a:r>
            <a:endParaRPr lang="ru-RU" sz="2000"/>
          </a:p>
          <a:p>
            <a:r>
              <a:rPr lang="uk-UA" sz="2000"/>
              <a:t>Заступник Голови Вченої </a:t>
            </a:r>
            <a:r>
              <a:rPr lang="uk-UA" sz="2000" smtClean="0"/>
              <a:t>ради</a:t>
            </a:r>
            <a:r>
              <a:rPr lang="uk-UA" sz="2000"/>
              <a:t>				Ю.І. Якименко</a:t>
            </a:r>
            <a:endParaRPr lang="ru-RU" sz="2000"/>
          </a:p>
          <a:p>
            <a:pPr>
              <a:spcBef>
                <a:spcPts val="600"/>
              </a:spcBef>
            </a:pPr>
            <a:r>
              <a:rPr lang="uk-UA" sz="2000" smtClean="0"/>
              <a:t>Учений </a:t>
            </a:r>
            <a:r>
              <a:rPr lang="uk-UA" sz="2000"/>
              <a:t>секретар Вченої </a:t>
            </a:r>
            <a:r>
              <a:rPr lang="uk-UA" sz="2000" smtClean="0"/>
              <a:t>ради</a:t>
            </a:r>
            <a:r>
              <a:rPr lang="uk-UA" sz="2000"/>
              <a:t>				А.А. </a:t>
            </a:r>
            <a:r>
              <a:rPr lang="uk-UA" sz="2000" smtClean="0"/>
              <a:t>Мельниченко</a:t>
            </a:r>
            <a:endParaRPr lang="ru-RU" sz="2000"/>
          </a:p>
        </p:txBody>
      </p:sp>
    </p:spTree>
    <p:extLst>
      <p:ext uri="{BB962C8B-B14F-4D97-AF65-F5344CB8AC3E}">
        <p14:creationId xmlns:p14="http://schemas.microsoft.com/office/powerpoint/2010/main" val="2868612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7384"/>
            <a:ext cx="9144000" cy="6524863"/>
          </a:xfrm>
          <a:prstGeom prst="rect">
            <a:avLst/>
          </a:prstGeom>
          <a:noFill/>
        </p:spPr>
        <p:txBody>
          <a:bodyPr wrap="square" rtlCol="0">
            <a:spAutoFit/>
          </a:bodyPr>
          <a:lstStyle/>
          <a:p>
            <a:pPr indent="449263">
              <a:spcBef>
                <a:spcPts val="1200"/>
              </a:spcBef>
            </a:pPr>
            <a:r>
              <a:rPr lang="uk-UA" sz="2000" b="1"/>
              <a:t>6. Директорам </a:t>
            </a:r>
            <a:r>
              <a:rPr lang="uk-UA" sz="2000" b="1" smtClean="0"/>
              <a:t>інститутів, деканам </a:t>
            </a:r>
            <a:r>
              <a:rPr lang="uk-UA" sz="2000" b="1"/>
              <a:t>факультетів:</a:t>
            </a:r>
            <a:endParaRPr lang="ru-RU" sz="2000"/>
          </a:p>
          <a:p>
            <a:pPr indent="449263" algn="just">
              <a:spcBef>
                <a:spcPts val="1200"/>
              </a:spcBef>
            </a:pPr>
            <a:r>
              <a:rPr lang="uk-UA" sz="2000"/>
              <a:t>6.1. Організувати своєчасне розроблення документів щодо планування та організації освітнього процесу з підготовки здобувачів вищої освіти в КПІ ім. Ігоря Сікорського у 2019-2020 навчальному році у відповідності до вимог Тимчасового положення про організацію освітнього процесу в КПІ ім. Ігоря Сікорського.</a:t>
            </a:r>
            <a:endParaRPr lang="ru-RU" sz="2000"/>
          </a:p>
          <a:p>
            <a:pPr indent="449263" algn="just">
              <a:spcBef>
                <a:spcPts val="1200"/>
              </a:spcBef>
            </a:pPr>
            <a:r>
              <a:rPr lang="uk-UA" sz="2000"/>
              <a:t>6.2. Забезпечити вибір навчальних дисциплін студентами у </a:t>
            </a:r>
            <a:r>
              <a:rPr lang="uk-UA" sz="2000" smtClean="0"/>
              <a:t>межах, передбачених </a:t>
            </a:r>
            <a:r>
              <a:rPr lang="uk-UA" sz="2000"/>
              <a:t>відповідною освітньою програмою та навчальним </a:t>
            </a:r>
            <a:r>
              <a:rPr lang="uk-UA" sz="2000" smtClean="0"/>
              <a:t>планом, за методикою, яка </a:t>
            </a:r>
            <a:r>
              <a:rPr lang="uk-UA" sz="2000"/>
              <a:t>викладена у Тимчасовому положенні про організацію освітнього процесу в КПІ ім. Ігоря Сікорського.</a:t>
            </a:r>
            <a:endParaRPr lang="ru-RU" sz="2000"/>
          </a:p>
          <a:p>
            <a:pPr indent="449263" algn="just">
              <a:spcBef>
                <a:spcPts val="1200"/>
              </a:spcBef>
            </a:pPr>
            <a:r>
              <a:rPr lang="uk-UA" sz="2000"/>
              <a:t>6.3. Планувати в розкладі занять аспірантів першого та другого року навчання один день аудиторних занять на тиждень. </a:t>
            </a:r>
            <a:endParaRPr lang="ru-RU" sz="2000"/>
          </a:p>
          <a:p>
            <a:pPr indent="449263" algn="just">
              <a:spcBef>
                <a:spcPts val="1200"/>
              </a:spcBef>
            </a:pPr>
            <a:r>
              <a:rPr lang="uk-UA" sz="2000"/>
              <a:t>6.4. Організувати роботу щодо сприяння в працевлаштуванні випускників 2019-2020 навчального </a:t>
            </a:r>
            <a:r>
              <a:rPr lang="uk-UA" sz="2000" smtClean="0"/>
              <a:t>року відповідно </a:t>
            </a:r>
            <a:r>
              <a:rPr lang="uk-UA" sz="2000"/>
              <a:t>до Розпорядження КМУ від 27 серпня 2010 року № 1726-р «Про підвищення рівня працевлаштування випускників вищих навчальних закладів» та Тимчасового положення про сприяння в працевлаштуванні випускників Національного технічного університету України «Київський політехнічний інститут імені Ігоря Сікорського</a:t>
            </a:r>
            <a:r>
              <a:rPr lang="uk-UA" sz="2000" smtClean="0"/>
              <a:t>», яке </a:t>
            </a:r>
            <a:r>
              <a:rPr lang="uk-UA" sz="2000"/>
              <a:t>затверджене наказом першого проректора університету від 11.11.2016 року № 1-239.</a:t>
            </a:r>
            <a:endParaRPr lang="ru-RU" sz="2000"/>
          </a:p>
          <a:p>
            <a:endParaRPr lang="ru-RU"/>
          </a:p>
        </p:txBody>
      </p:sp>
    </p:spTree>
    <p:extLst>
      <p:ext uri="{BB962C8B-B14F-4D97-AF65-F5344CB8AC3E}">
        <p14:creationId xmlns:p14="http://schemas.microsoft.com/office/powerpoint/2010/main" val="2637291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66010"/>
          </a:xfrm>
          <a:prstGeom prst="rect">
            <a:avLst/>
          </a:prstGeom>
          <a:noFill/>
        </p:spPr>
        <p:txBody>
          <a:bodyPr wrap="square" rtlCol="0">
            <a:spAutoFit/>
          </a:bodyPr>
          <a:lstStyle/>
          <a:p>
            <a:pPr indent="449263" algn="just">
              <a:spcBef>
                <a:spcPts val="1200"/>
              </a:spcBef>
            </a:pPr>
            <a:r>
              <a:rPr lang="uk-UA" sz="2000" b="1"/>
              <a:t>8. Завідувачам кафедр:</a:t>
            </a:r>
            <a:endParaRPr lang="ru-RU" sz="2000"/>
          </a:p>
          <a:p>
            <a:pPr indent="449263" algn="just">
              <a:spcBef>
                <a:spcPts val="600"/>
              </a:spcBef>
            </a:pPr>
            <a:r>
              <a:rPr lang="uk-UA" sz="2000"/>
              <a:t>8.1. На випускових кафедрах: </a:t>
            </a:r>
            <a:endParaRPr lang="ru-RU" sz="2000"/>
          </a:p>
          <a:p>
            <a:pPr indent="449263" algn="just">
              <a:spcBef>
                <a:spcPts val="600"/>
              </a:spcBef>
            </a:pPr>
            <a:r>
              <a:rPr lang="uk-UA" sz="2000"/>
              <a:t>– </a:t>
            </a:r>
            <a:r>
              <a:rPr lang="uk-UA" sz="2000" b="1"/>
              <a:t>до 01 квітня 2019 року </a:t>
            </a:r>
            <a:r>
              <a:rPr lang="uk-UA" sz="2000" smtClean="0"/>
              <a:t>розробити навчальні </a:t>
            </a:r>
            <a:r>
              <a:rPr lang="uk-UA" sz="2000"/>
              <a:t>плани підготови студентів прийому 2019 року за всіма формами </a:t>
            </a:r>
            <a:r>
              <a:rPr lang="uk-UA" sz="2000" smtClean="0"/>
              <a:t>навчання, за </a:t>
            </a:r>
            <a:r>
              <a:rPr lang="uk-UA" sz="2000"/>
              <a:t>освітніми ступенями </a:t>
            </a:r>
            <a:r>
              <a:rPr lang="uk-UA" sz="2000" smtClean="0"/>
              <a:t>бакалавр, магістр, які </a:t>
            </a:r>
            <a:r>
              <a:rPr lang="uk-UA" sz="2000"/>
              <a:t>будуть навчатись за освітніми програмами </a:t>
            </a:r>
            <a:r>
              <a:rPr lang="uk-UA" sz="2000" b="1"/>
              <a:t>переліку жовтня 2018</a:t>
            </a:r>
            <a:r>
              <a:rPr lang="uk-UA" sz="2000"/>
              <a:t> року у відповідності з </a:t>
            </a:r>
            <a:r>
              <a:rPr lang="uk-UA" sz="2000" smtClean="0"/>
              <a:t>рекомендаціями, які </a:t>
            </a:r>
            <a:r>
              <a:rPr lang="uk-UA" sz="2000"/>
              <a:t>викладені у додатках </a:t>
            </a:r>
            <a:r>
              <a:rPr lang="uk-UA" sz="2000" b="1"/>
              <a:t>№ </a:t>
            </a:r>
            <a:r>
              <a:rPr lang="uk-UA" sz="2000" b="1" smtClean="0"/>
              <a:t>3, 4, 5, 6, 8, 9, 16, 17, 18, 19, 20, 28, 29, 30, 31, 32</a:t>
            </a:r>
            <a:r>
              <a:rPr lang="uk-UA" sz="2000" smtClean="0"/>
              <a:t> </a:t>
            </a:r>
            <a:r>
              <a:rPr lang="uk-UA" sz="2000"/>
              <a:t>до цього наказу;</a:t>
            </a:r>
            <a:endParaRPr lang="ru-RU" sz="2000"/>
          </a:p>
          <a:p>
            <a:pPr indent="449263" algn="just">
              <a:spcBef>
                <a:spcPts val="1000"/>
              </a:spcBef>
            </a:pPr>
            <a:r>
              <a:rPr lang="uk-UA" sz="2000" smtClean="0"/>
              <a:t>– </a:t>
            </a:r>
            <a:r>
              <a:rPr lang="uk-UA" sz="2000" b="1" smtClean="0"/>
              <a:t>до </a:t>
            </a:r>
            <a:r>
              <a:rPr lang="uk-UA" sz="2000" b="1"/>
              <a:t>01 квітня 2019 року </a:t>
            </a:r>
            <a:r>
              <a:rPr lang="uk-UA" sz="2000"/>
              <a:t>розробити навчальні плани (перехідні) підготови студентів прийому 2018 року за всіма формами </a:t>
            </a:r>
            <a:r>
              <a:rPr lang="uk-UA" sz="2000" smtClean="0"/>
              <a:t>навчання, за </a:t>
            </a:r>
            <a:r>
              <a:rPr lang="uk-UA" sz="2000"/>
              <a:t>освітнім ступенем </a:t>
            </a:r>
            <a:r>
              <a:rPr lang="uk-UA" sz="2000" smtClean="0"/>
              <a:t>бакалавр, які </a:t>
            </a:r>
            <a:r>
              <a:rPr lang="uk-UA" sz="2000"/>
              <a:t>будуть навчатись </a:t>
            </a:r>
            <a:r>
              <a:rPr lang="uk-UA" sz="2000" smtClean="0"/>
              <a:t>за освітніми </a:t>
            </a:r>
            <a:r>
              <a:rPr lang="uk-UA" sz="2000"/>
              <a:t>програмами </a:t>
            </a:r>
            <a:r>
              <a:rPr lang="uk-UA" sz="2000" b="1"/>
              <a:t>переліку жовтня 2018</a:t>
            </a:r>
            <a:r>
              <a:rPr lang="uk-UA" sz="2000"/>
              <a:t> року у відповідності з </a:t>
            </a:r>
            <a:r>
              <a:rPr lang="uk-UA" sz="2000" smtClean="0"/>
              <a:t>рекомендаціями, які </a:t>
            </a:r>
            <a:r>
              <a:rPr lang="uk-UA" sz="2000"/>
              <a:t>викладені у додатках </a:t>
            </a:r>
            <a:r>
              <a:rPr lang="uk-UA" sz="2000" b="1"/>
              <a:t>№ </a:t>
            </a:r>
            <a:r>
              <a:rPr lang="uk-UA" sz="2000" b="1" smtClean="0"/>
              <a:t>8, 9, 13, 14, 15, 25, 26, 27</a:t>
            </a:r>
            <a:r>
              <a:rPr lang="uk-UA" sz="2000" smtClean="0"/>
              <a:t> </a:t>
            </a:r>
            <a:r>
              <a:rPr lang="uk-UA" sz="2000"/>
              <a:t>до цього наказу та з урахуванням рішення Вченої ради університету від 25.06.2018 року №7 (додаток</a:t>
            </a:r>
            <a:r>
              <a:rPr lang="uk-UA" sz="2000" b="1"/>
              <a:t> № 8</a:t>
            </a:r>
            <a:r>
              <a:rPr lang="uk-UA" sz="2000"/>
              <a:t>) щодо викладання вибіркової дисципліни «Фізичне виховання»</a:t>
            </a:r>
            <a:r>
              <a:rPr lang="uk-UA" sz="2000" b="1"/>
              <a:t>;</a:t>
            </a:r>
            <a:endParaRPr lang="ru-RU" sz="2000"/>
          </a:p>
          <a:p>
            <a:pPr indent="449263" algn="just">
              <a:spcBef>
                <a:spcPts val="1000"/>
              </a:spcBef>
            </a:pPr>
            <a:r>
              <a:rPr lang="uk-UA" sz="2000"/>
              <a:t>–</a:t>
            </a:r>
            <a:r>
              <a:rPr lang="uk-UA" sz="2000" b="1"/>
              <a:t> до 15 квітня 2019 року</a:t>
            </a:r>
            <a:r>
              <a:rPr lang="uk-UA" sz="2000"/>
              <a:t> розробити робочі навчальні плани підготовки студентів </a:t>
            </a:r>
            <a:r>
              <a:rPr lang="uk-UA" sz="2000" b="1"/>
              <a:t>першого </a:t>
            </a:r>
            <a:r>
              <a:rPr lang="uk-UA" sz="2000" b="1" smtClean="0"/>
              <a:t>курс</a:t>
            </a:r>
            <a:r>
              <a:rPr lang="uk-UA" sz="2000" smtClean="0"/>
              <a:t>у за </a:t>
            </a:r>
            <a:r>
              <a:rPr lang="uk-UA" sz="2000"/>
              <a:t>всіма формами навчання прийому 2019 року за освітньо-професійною програмою (спеціалізацією</a:t>
            </a:r>
            <a:r>
              <a:rPr lang="uk-UA" sz="2000" smtClean="0"/>
              <a:t>), якщо </a:t>
            </a:r>
            <a:r>
              <a:rPr lang="uk-UA" sz="2000"/>
              <a:t>одна ОПП за </a:t>
            </a:r>
            <a:r>
              <a:rPr lang="uk-UA" sz="2000" smtClean="0"/>
              <a:t>спеціальністю, або </a:t>
            </a:r>
            <a:r>
              <a:rPr lang="uk-UA" sz="2000"/>
              <a:t>за групами ОПП (спеціалізацій) відповідних спеціальностей освітнього ступеня бакалавр </a:t>
            </a:r>
            <a:r>
              <a:rPr lang="uk-UA" sz="2000" smtClean="0"/>
              <a:t>інституту, факультету </a:t>
            </a:r>
            <a:r>
              <a:rPr lang="uk-UA" sz="2000"/>
              <a:t>за розробленими навчальними планами (</a:t>
            </a:r>
            <a:r>
              <a:rPr lang="uk-UA" sz="2000" b="1"/>
              <a:t>ОПП</a:t>
            </a:r>
            <a:r>
              <a:rPr lang="uk-UA" sz="2000"/>
              <a:t> </a:t>
            </a:r>
            <a:r>
              <a:rPr lang="uk-UA" sz="2000" b="1"/>
              <a:t>переліку жовтня 2018 року</a:t>
            </a:r>
            <a:r>
              <a:rPr lang="uk-UA" sz="2000" smtClean="0"/>
              <a:t>), враховуючи рекомендації, які </a:t>
            </a:r>
            <a:r>
              <a:rPr lang="uk-UA" sz="2000"/>
              <a:t>викладені у додатках </a:t>
            </a:r>
            <a:r>
              <a:rPr lang="uk-UA" sz="2000" b="1"/>
              <a:t>№№ </a:t>
            </a:r>
            <a:r>
              <a:rPr lang="uk-UA" sz="2000" b="1" smtClean="0"/>
              <a:t>2, 7, 8, 9, 21, 33, 42</a:t>
            </a:r>
            <a:r>
              <a:rPr lang="uk-UA" sz="2000" smtClean="0"/>
              <a:t> </a:t>
            </a:r>
            <a:r>
              <a:rPr lang="uk-UA" sz="2000"/>
              <a:t>до цього наказу</a:t>
            </a:r>
            <a:r>
              <a:rPr lang="uk-UA" sz="2000" smtClean="0"/>
              <a:t>;</a:t>
            </a:r>
            <a:endParaRPr lang="ru-RU" sz="2000"/>
          </a:p>
        </p:txBody>
      </p:sp>
    </p:spTree>
    <p:extLst>
      <p:ext uri="{BB962C8B-B14F-4D97-AF65-F5344CB8AC3E}">
        <p14:creationId xmlns:p14="http://schemas.microsoft.com/office/powerpoint/2010/main" val="3653057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709529"/>
          </a:xfrm>
          <a:prstGeom prst="rect">
            <a:avLst/>
          </a:prstGeom>
          <a:noFill/>
        </p:spPr>
        <p:txBody>
          <a:bodyPr wrap="square" rtlCol="0">
            <a:spAutoFit/>
          </a:bodyPr>
          <a:lstStyle/>
          <a:p>
            <a:pPr indent="449263" algn="just">
              <a:spcBef>
                <a:spcPts val="1200"/>
              </a:spcBef>
            </a:pPr>
            <a:r>
              <a:rPr lang="uk-UA" sz="2000" smtClean="0"/>
              <a:t>– </a:t>
            </a:r>
            <a:r>
              <a:rPr lang="uk-UA" sz="2000" b="1"/>
              <a:t>до 15 квітня 2019 року</a:t>
            </a:r>
            <a:r>
              <a:rPr lang="uk-UA" sz="2000"/>
              <a:t> розробити робочі навчальні плани підготовки студентів за всіма формами навчання прийому 2018 року за освітнім ступеням бакалавр за розробленими навчальними планами (перехідними) (</a:t>
            </a:r>
            <a:r>
              <a:rPr lang="uk-UA" sz="2000" b="1"/>
              <a:t>ОПП переліку жовтня 2018 року</a:t>
            </a:r>
            <a:r>
              <a:rPr lang="uk-UA" sz="2000" smtClean="0"/>
              <a:t>), враховуючи рекомендації, які </a:t>
            </a:r>
            <a:r>
              <a:rPr lang="uk-UA" sz="2000"/>
              <a:t>викладені у додатках </a:t>
            </a:r>
            <a:r>
              <a:rPr lang="uk-UA" sz="2000" b="1"/>
              <a:t>№ </a:t>
            </a:r>
            <a:r>
              <a:rPr lang="uk-UA" sz="2000" b="1" smtClean="0"/>
              <a:t>2, 7, 8, 9, 21, 33, 42</a:t>
            </a:r>
            <a:r>
              <a:rPr lang="uk-UA" sz="2000" smtClean="0"/>
              <a:t> </a:t>
            </a:r>
            <a:r>
              <a:rPr lang="uk-UA" sz="2000"/>
              <a:t>до цього наказу;</a:t>
            </a:r>
            <a:endParaRPr lang="ru-RU" sz="2000"/>
          </a:p>
          <a:p>
            <a:pPr indent="449263" algn="just">
              <a:spcBef>
                <a:spcPts val="1200"/>
              </a:spcBef>
            </a:pPr>
            <a:r>
              <a:rPr lang="uk-UA" sz="2000"/>
              <a:t>– </a:t>
            </a:r>
            <a:r>
              <a:rPr lang="uk-UA" sz="2000" b="1"/>
              <a:t>до 15 квітня 2019 року</a:t>
            </a:r>
            <a:r>
              <a:rPr lang="uk-UA" sz="2000"/>
              <a:t> розробити робочі навчальні плани підготовки студентів за освітнім ступенем </a:t>
            </a:r>
            <a:r>
              <a:rPr lang="uk-UA" sz="2000" smtClean="0"/>
              <a:t>магістр за </a:t>
            </a:r>
            <a:r>
              <a:rPr lang="uk-UA" sz="2000"/>
              <a:t>всіма формами навчання</a:t>
            </a:r>
            <a:r>
              <a:rPr lang="ru-RU" sz="2000"/>
              <a:t>: </a:t>
            </a:r>
          </a:p>
          <a:p>
            <a:pPr marL="712788" indent="449263" algn="just">
              <a:spcBef>
                <a:spcPts val="600"/>
              </a:spcBef>
            </a:pPr>
            <a:r>
              <a:rPr lang="uk-UA" sz="2000" smtClean="0"/>
              <a:t>– </a:t>
            </a:r>
            <a:r>
              <a:rPr lang="uk-UA" sz="2000"/>
              <a:t>прийому 2019 року за навчальними планами (</a:t>
            </a:r>
            <a:r>
              <a:rPr lang="uk-UA" sz="2000" b="1" smtClean="0"/>
              <a:t>ОПП, ОНП</a:t>
            </a:r>
            <a:r>
              <a:rPr lang="uk-UA" sz="2000" smtClean="0"/>
              <a:t> </a:t>
            </a:r>
            <a:r>
              <a:rPr lang="uk-UA" sz="2000" b="1"/>
              <a:t>переліку жовтня 2018 року</a:t>
            </a:r>
            <a:r>
              <a:rPr lang="uk-UA" sz="2000" smtClean="0"/>
              <a:t>), враховуючи рекомендації, які </a:t>
            </a:r>
            <a:r>
              <a:rPr lang="uk-UA" sz="2000"/>
              <a:t>викладені у додатках </a:t>
            </a:r>
            <a:r>
              <a:rPr lang="uk-UA" sz="2000" smtClean="0"/>
              <a:t/>
            </a:r>
            <a:br>
              <a:rPr lang="uk-UA" sz="2000" smtClean="0"/>
            </a:br>
            <a:r>
              <a:rPr lang="uk-UA" sz="2000" b="1" smtClean="0"/>
              <a:t>№ 3, 4, 5, 6, 7, 9, 22, 23, 34, 35, 42</a:t>
            </a:r>
            <a:r>
              <a:rPr lang="uk-UA" sz="2000" smtClean="0"/>
              <a:t> </a:t>
            </a:r>
            <a:r>
              <a:rPr lang="uk-UA" sz="2000"/>
              <a:t>до цього наказу</a:t>
            </a:r>
            <a:r>
              <a:rPr lang="ru-RU" sz="2000"/>
              <a:t>;</a:t>
            </a:r>
          </a:p>
          <a:p>
            <a:pPr marL="712788" indent="449263" algn="just">
              <a:spcBef>
                <a:spcPts val="600"/>
              </a:spcBef>
            </a:pPr>
            <a:r>
              <a:rPr lang="uk-UA" sz="2000"/>
              <a:t>– прийому 2018 року з урахуванням </a:t>
            </a:r>
            <a:r>
              <a:rPr lang="uk-UA" sz="2000" smtClean="0"/>
              <a:t>змін, які </a:t>
            </a:r>
            <a:r>
              <a:rPr lang="uk-UA" sz="2000"/>
              <a:t>внесені до </a:t>
            </a:r>
            <a:r>
              <a:rPr lang="uk-UA" sz="2000" smtClean="0"/>
              <a:t>ОНП, обумовлених </a:t>
            </a:r>
            <a:r>
              <a:rPr lang="uk-UA" sz="2000" b="1"/>
              <a:t>переліком жовтня 2018 </a:t>
            </a:r>
            <a:r>
              <a:rPr lang="uk-UA" sz="2000" b="1" smtClean="0"/>
              <a:t>року</a:t>
            </a:r>
            <a:r>
              <a:rPr lang="uk-UA" sz="2000" smtClean="0"/>
              <a:t>, враховуючи рекомендації, які </a:t>
            </a:r>
            <a:r>
              <a:rPr lang="uk-UA" sz="2000"/>
              <a:t>викладені у додатках </a:t>
            </a:r>
            <a:r>
              <a:rPr lang="uk-UA" sz="2000" b="1" smtClean="0"/>
              <a:t>№</a:t>
            </a:r>
            <a:r>
              <a:rPr lang="uk-UA" sz="2000" smtClean="0"/>
              <a:t> </a:t>
            </a:r>
            <a:r>
              <a:rPr lang="uk-UA" sz="2000" b="1" smtClean="0"/>
              <a:t>3, 4, 5, 6, 7, 9, 22, 23, 34, 35, 42</a:t>
            </a:r>
            <a:r>
              <a:rPr lang="uk-UA" sz="2000" smtClean="0"/>
              <a:t> </a:t>
            </a:r>
            <a:r>
              <a:rPr lang="uk-UA" sz="2000"/>
              <a:t>до цього наказу;</a:t>
            </a:r>
            <a:endParaRPr lang="ru-RU" sz="2000"/>
          </a:p>
          <a:p>
            <a:pPr indent="449263" algn="just">
              <a:spcBef>
                <a:spcPts val="1200"/>
              </a:spcBef>
            </a:pPr>
            <a:r>
              <a:rPr lang="uk-UA" sz="2000"/>
              <a:t>–</a:t>
            </a:r>
            <a:r>
              <a:rPr lang="uk-UA" sz="2000" b="1"/>
              <a:t> до 15 квітня 2019 року</a:t>
            </a:r>
            <a:r>
              <a:rPr lang="uk-UA" sz="2000"/>
              <a:t> розробити робочі навчальні плани підготовки студентів за всіма формами навчання прийому 2017 року</a:t>
            </a:r>
            <a:r>
              <a:rPr lang="uk-UA" sz="2000" b="1"/>
              <a:t>. </a:t>
            </a:r>
            <a:r>
              <a:rPr lang="uk-UA" sz="2000"/>
              <a:t>При складанні робочих навчальних планів підготовки </a:t>
            </a:r>
            <a:r>
              <a:rPr lang="uk-UA" sz="2000" smtClean="0"/>
              <a:t>студентів прийому 2017 </a:t>
            </a:r>
            <a:r>
              <a:rPr lang="uk-UA" sz="2000"/>
              <a:t>року за освітнім ступенем бакалавр з метою реалізації рішення Вченої ради університету від 25.06.2018 року №7 (додаток</a:t>
            </a:r>
            <a:r>
              <a:rPr lang="uk-UA" sz="2000" b="1"/>
              <a:t> № 8</a:t>
            </a:r>
            <a:r>
              <a:rPr lang="uk-UA" sz="2000"/>
              <a:t>) щодо викладання вибіркової дисципліни </a:t>
            </a:r>
            <a:r>
              <a:rPr lang="uk-UA" sz="2000" b="1"/>
              <a:t>«Фізичне виховання</a:t>
            </a:r>
            <a:r>
              <a:rPr lang="uk-UA" sz="2000"/>
              <a:t>» передбачити внесення змін до навчальних </a:t>
            </a:r>
            <a:r>
              <a:rPr lang="uk-UA" sz="2000" smtClean="0"/>
              <a:t>планів, за </a:t>
            </a:r>
            <a:r>
              <a:rPr lang="uk-UA" sz="2000"/>
              <a:t>якими навчаються бакалаври прийому 2017 року (додатки </a:t>
            </a:r>
            <a:r>
              <a:rPr lang="uk-UA" sz="2000" b="1"/>
              <a:t>№ </a:t>
            </a:r>
            <a:r>
              <a:rPr lang="uk-UA" sz="2000" b="1" smtClean="0"/>
              <a:t>2, 7, 9, 10, 11, 12, 21, 33, 42</a:t>
            </a:r>
            <a:r>
              <a:rPr lang="uk-UA" sz="2000" smtClean="0"/>
              <a:t>);</a:t>
            </a:r>
            <a:endParaRPr lang="ru-RU" sz="2000"/>
          </a:p>
        </p:txBody>
      </p:sp>
    </p:spTree>
    <p:extLst>
      <p:ext uri="{BB962C8B-B14F-4D97-AF65-F5344CB8AC3E}">
        <p14:creationId xmlns:p14="http://schemas.microsoft.com/office/powerpoint/2010/main" val="406355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2311</Words>
  <Application>Microsoft Office PowerPoint</Application>
  <PresentationFormat>Экран (4:3)</PresentationFormat>
  <Paragraphs>323</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Про підготовку до нового навчального року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Заходи щодо виконання вимог Ліцензійних умов ,  затверджених Постановою КМУ від 30.12.2015 р. № 1187 зі змінами, внесеними Постановою КМУ від 10.05.2018 р. № 347</vt:lpstr>
      <vt:lpstr>Стан акредитації та ліцензування освітніх програм у КПІ ім. Ігоря Сікорського</vt:lpstr>
      <vt:lpstr>Документи, які регламентують  порядок проведення акредитації</vt:lpstr>
      <vt:lpstr>Витяг з наказу МОН України від 30.10.2017 р. № 1432</vt:lpstr>
      <vt:lpstr>Відомості щодо акредитації підготовки бакалаврів</vt:lpstr>
      <vt:lpstr>Відомості щодо акредитації підготовки магістрів</vt:lpstr>
      <vt:lpstr>Перелік освітньо-наукових програм підготовки магістрів,  які готуються до акредитації у 2019 р.</vt:lpstr>
      <vt:lpstr>Ліцензування підготовки іноземців та осіб без громадянства</vt:lpstr>
      <vt:lpstr>Стан підготовки іноземців</vt:lpstr>
      <vt:lpstr>Приведення ліцензійного обсягу  у відповідність до чинних вимог</vt:lpstr>
      <vt:lpstr>Відомості щодо зменшення ліцензованого обсягу (ЛО) підготовки бакалаврів в КПІ ім. Ігоря Сікорського</vt:lpstr>
      <vt:lpstr>Презентация PowerPoint</vt:lpstr>
      <vt:lpstr>Презентация PowerPoint</vt:lpstr>
      <vt:lpstr>Презентация PowerPoint</vt:lpstr>
      <vt:lpstr>Відомості щодо зменшення ліцензованого обсягу (ЛО) підготовки магістрів в КПІ ім. Ігоря Сікорського</vt:lpstr>
      <vt:lpstr>Презентация PowerPoint</vt:lpstr>
      <vt:lpstr>Презентация PowerPoint</vt:lpstr>
      <vt:lpstr>Презентация PowerPoint</vt:lpstr>
      <vt:lpstr>Вимоги до НПП</vt:lpstr>
      <vt:lpstr>Презентация PowerPoint</vt:lpstr>
    </vt:vector>
  </TitlesOfParts>
  <Company>NMV KPI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Nadya</dc:creator>
  <cp:lastModifiedBy>Nadya</cp:lastModifiedBy>
  <cp:revision>25</cp:revision>
  <dcterms:created xsi:type="dcterms:W3CDTF">2019-02-14T13:08:23Z</dcterms:created>
  <dcterms:modified xsi:type="dcterms:W3CDTF">2019-02-21T14:44:43Z</dcterms:modified>
</cp:coreProperties>
</file>