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3" r:id="rId9"/>
    <p:sldId id="262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  <p:sldId id="291" r:id="rId21"/>
    <p:sldId id="280" r:id="rId22"/>
    <p:sldId id="281" r:id="rId23"/>
    <p:sldId id="282" r:id="rId24"/>
    <p:sldId id="283" r:id="rId25"/>
    <p:sldId id="284" r:id="rId26"/>
    <p:sldId id="285" r:id="rId27"/>
    <p:sldId id="288" r:id="rId28"/>
    <p:sldId id="275" r:id="rId29"/>
    <p:sldId id="276" r:id="rId30"/>
    <p:sldId id="287" r:id="rId31"/>
    <p:sldId id="286" r:id="rId32"/>
    <p:sldId id="293" r:id="rId33"/>
    <p:sldId id="278" r:id="rId34"/>
    <p:sldId id="292" r:id="rId35"/>
    <p:sldId id="294" r:id="rId36"/>
    <p:sldId id="277" r:id="rId37"/>
    <p:sldId id="279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60"/>
  </p:normalViewPr>
  <p:slideViewPr>
    <p:cSldViewPr>
      <p:cViewPr>
        <p:scale>
          <a:sx n="75" d="100"/>
          <a:sy n="75" d="100"/>
        </p:scale>
        <p:origin x="-16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98CB5-DD5D-4C28-9505-1B5A3217B46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BCEAF837-E5C5-4BA9-9A25-CB2396CC99EF}">
      <dgm:prSet phldrT="[Текст]"/>
      <dgm:spPr/>
      <dgm:t>
        <a:bodyPr/>
        <a:lstStyle/>
        <a:p>
          <a:r>
            <a:rPr lang="uk-UA" dirty="0"/>
            <a:t>Інтегральна компетентність</a:t>
          </a:r>
        </a:p>
      </dgm:t>
    </dgm:pt>
    <dgm:pt modelId="{680EE76C-210D-4613-BCD1-14B9F57804F1}" type="parTrans" cxnId="{F5943049-27D8-4C38-829E-282C74DAAD74}">
      <dgm:prSet/>
      <dgm:spPr/>
      <dgm:t>
        <a:bodyPr/>
        <a:lstStyle/>
        <a:p>
          <a:endParaRPr lang="uk-UA"/>
        </a:p>
      </dgm:t>
    </dgm:pt>
    <dgm:pt modelId="{F9886A83-6E80-4CF2-BFAB-8250EEDF6555}" type="sibTrans" cxnId="{F5943049-27D8-4C38-829E-282C74DAAD74}">
      <dgm:prSet/>
      <dgm:spPr/>
      <dgm:t>
        <a:bodyPr/>
        <a:lstStyle/>
        <a:p>
          <a:endParaRPr lang="uk-UA"/>
        </a:p>
      </dgm:t>
    </dgm:pt>
    <dgm:pt modelId="{FF7DF508-9F5C-4368-A95D-4BE21960384C}">
      <dgm:prSet phldrT="[Текст]"/>
      <dgm:spPr/>
      <dgm:t>
        <a:bodyPr/>
        <a:lstStyle/>
        <a:p>
          <a:r>
            <a:rPr lang="uk-UA" dirty="0"/>
            <a:t>Загальні </a:t>
          </a:r>
        </a:p>
        <a:p>
          <a:r>
            <a:rPr lang="uk-UA" dirty="0"/>
            <a:t>компетентності</a:t>
          </a:r>
        </a:p>
      </dgm:t>
    </dgm:pt>
    <dgm:pt modelId="{CA82A0B2-A86A-4DC4-928D-67194D1EA131}" type="parTrans" cxnId="{23557C31-5ABE-4A95-83E1-B86B69FEF2A6}">
      <dgm:prSet/>
      <dgm:spPr/>
      <dgm:t>
        <a:bodyPr/>
        <a:lstStyle/>
        <a:p>
          <a:endParaRPr lang="uk-UA"/>
        </a:p>
      </dgm:t>
    </dgm:pt>
    <dgm:pt modelId="{F35E6B9F-2005-4F9C-AD60-102469EAFDF5}" type="sibTrans" cxnId="{23557C31-5ABE-4A95-83E1-B86B69FEF2A6}">
      <dgm:prSet/>
      <dgm:spPr/>
      <dgm:t>
        <a:bodyPr/>
        <a:lstStyle/>
        <a:p>
          <a:endParaRPr lang="uk-UA"/>
        </a:p>
      </dgm:t>
    </dgm:pt>
    <dgm:pt modelId="{FA2B57C4-E9D0-456F-8AD6-1230FB9846BE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uk-UA" dirty="0"/>
            <a:t>Спеціальні (фахові)</a:t>
          </a:r>
        </a:p>
        <a:p>
          <a:pPr>
            <a:spcAft>
              <a:spcPts val="0"/>
            </a:spcAft>
          </a:pPr>
          <a:r>
            <a:rPr lang="uk-UA" dirty="0"/>
            <a:t>компетентності </a:t>
          </a:r>
        </a:p>
      </dgm:t>
    </dgm:pt>
    <dgm:pt modelId="{DDAA3E01-8B47-4453-860C-4C4F11A76DC2}" type="parTrans" cxnId="{7AB8C60A-A27B-4394-A6BB-08E871966BCD}">
      <dgm:prSet/>
      <dgm:spPr/>
      <dgm:t>
        <a:bodyPr/>
        <a:lstStyle/>
        <a:p>
          <a:endParaRPr lang="uk-UA"/>
        </a:p>
      </dgm:t>
    </dgm:pt>
    <dgm:pt modelId="{E0BEF30C-ABFA-44EB-8151-291F53E83EF6}" type="sibTrans" cxnId="{7AB8C60A-A27B-4394-A6BB-08E871966BCD}">
      <dgm:prSet/>
      <dgm:spPr/>
      <dgm:t>
        <a:bodyPr/>
        <a:lstStyle/>
        <a:p>
          <a:endParaRPr lang="uk-UA"/>
        </a:p>
      </dgm:t>
    </dgm:pt>
    <dgm:pt modelId="{82F984B2-B9F8-4852-B60F-44CFC5FD6FCA}" type="pres">
      <dgm:prSet presAssocID="{EFC98CB5-DD5D-4C28-9505-1B5A3217B4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F01A11-4B2E-4C9D-B7BE-8A0D7FDFE8DB}" type="pres">
      <dgm:prSet presAssocID="{BCEAF837-E5C5-4BA9-9A25-CB2396CC99EF}" presName="hierRoot1" presStyleCnt="0"/>
      <dgm:spPr/>
    </dgm:pt>
    <dgm:pt modelId="{E6C2FBD4-BC42-423C-8859-D812DBFC5D7C}" type="pres">
      <dgm:prSet presAssocID="{BCEAF837-E5C5-4BA9-9A25-CB2396CC99EF}" presName="composite" presStyleCnt="0"/>
      <dgm:spPr/>
    </dgm:pt>
    <dgm:pt modelId="{4794DF28-057F-4FC8-8A60-1D04FF6FE21A}" type="pres">
      <dgm:prSet presAssocID="{BCEAF837-E5C5-4BA9-9A25-CB2396CC99EF}" presName="background" presStyleLbl="node0" presStyleIdx="0" presStyleCnt="1"/>
      <dgm:spPr/>
    </dgm:pt>
    <dgm:pt modelId="{209929C1-21E7-4305-8D8D-C34102292C48}" type="pres">
      <dgm:prSet presAssocID="{BCEAF837-E5C5-4BA9-9A25-CB2396CC99E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16E73-EE6E-4CFF-9DDA-C14B93D3E953}" type="pres">
      <dgm:prSet presAssocID="{BCEAF837-E5C5-4BA9-9A25-CB2396CC99EF}" presName="hierChild2" presStyleCnt="0"/>
      <dgm:spPr/>
    </dgm:pt>
    <dgm:pt modelId="{4A393CF7-7D8B-4DDD-A621-3A713AFC6F6E}" type="pres">
      <dgm:prSet presAssocID="{CA82A0B2-A86A-4DC4-928D-67194D1EA13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4DB4DD2-FE02-4D0F-BEF8-6EEA6EA17E87}" type="pres">
      <dgm:prSet presAssocID="{FF7DF508-9F5C-4368-A95D-4BE21960384C}" presName="hierRoot2" presStyleCnt="0"/>
      <dgm:spPr/>
    </dgm:pt>
    <dgm:pt modelId="{91C4F0A2-23F9-4BB2-9919-83277379AAB3}" type="pres">
      <dgm:prSet presAssocID="{FF7DF508-9F5C-4368-A95D-4BE21960384C}" presName="composite2" presStyleCnt="0"/>
      <dgm:spPr/>
    </dgm:pt>
    <dgm:pt modelId="{69DF10AB-4E48-417E-A057-20001F13AD0B}" type="pres">
      <dgm:prSet presAssocID="{FF7DF508-9F5C-4368-A95D-4BE21960384C}" presName="background2" presStyleLbl="node2" presStyleIdx="0" presStyleCnt="2"/>
      <dgm:spPr/>
    </dgm:pt>
    <dgm:pt modelId="{E0A3F4B6-0AF4-4068-8525-B3BC01665BD0}" type="pres">
      <dgm:prSet presAssocID="{FF7DF508-9F5C-4368-A95D-4BE21960384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F90354-CEF3-4751-8513-8CD813E97883}" type="pres">
      <dgm:prSet presAssocID="{FF7DF508-9F5C-4368-A95D-4BE21960384C}" presName="hierChild3" presStyleCnt="0"/>
      <dgm:spPr/>
    </dgm:pt>
    <dgm:pt modelId="{274E9608-A190-43ED-B2D2-4D27BF4B89C3}" type="pres">
      <dgm:prSet presAssocID="{DDAA3E01-8B47-4453-860C-4C4F11A76DC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4E19A8-EFD9-436A-8C2B-401108A81219}" type="pres">
      <dgm:prSet presAssocID="{FA2B57C4-E9D0-456F-8AD6-1230FB9846BE}" presName="hierRoot2" presStyleCnt="0"/>
      <dgm:spPr/>
    </dgm:pt>
    <dgm:pt modelId="{B41A3465-3D05-4346-9CD4-5B43AD633235}" type="pres">
      <dgm:prSet presAssocID="{FA2B57C4-E9D0-456F-8AD6-1230FB9846BE}" presName="composite2" presStyleCnt="0"/>
      <dgm:spPr/>
    </dgm:pt>
    <dgm:pt modelId="{ABA83D8B-A0EC-4A29-AA81-414EA045FC31}" type="pres">
      <dgm:prSet presAssocID="{FA2B57C4-E9D0-456F-8AD6-1230FB9846BE}" presName="background2" presStyleLbl="node2" presStyleIdx="1" presStyleCnt="2"/>
      <dgm:spPr/>
    </dgm:pt>
    <dgm:pt modelId="{383F34EF-1847-447B-AFA8-8DC85F54EFB4}" type="pres">
      <dgm:prSet presAssocID="{FA2B57C4-E9D0-456F-8AD6-1230FB9846B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7B4D39-5ED9-4941-BC7D-64E3403AC5DB}" type="pres">
      <dgm:prSet presAssocID="{FA2B57C4-E9D0-456F-8AD6-1230FB9846BE}" presName="hierChild3" presStyleCnt="0"/>
      <dgm:spPr/>
    </dgm:pt>
  </dgm:ptLst>
  <dgm:cxnLst>
    <dgm:cxn modelId="{0B5FCF00-8597-426B-AB27-5BE11C069C9C}" type="presOf" srcId="{CA82A0B2-A86A-4DC4-928D-67194D1EA131}" destId="{4A393CF7-7D8B-4DDD-A621-3A713AFC6F6E}" srcOrd="0" destOrd="0" presId="urn:microsoft.com/office/officeart/2005/8/layout/hierarchy1"/>
    <dgm:cxn modelId="{381CA827-CABB-4FA4-AA2D-A9716725529E}" type="presOf" srcId="{BCEAF837-E5C5-4BA9-9A25-CB2396CC99EF}" destId="{209929C1-21E7-4305-8D8D-C34102292C48}" srcOrd="0" destOrd="0" presId="urn:microsoft.com/office/officeart/2005/8/layout/hierarchy1"/>
    <dgm:cxn modelId="{9AD0665A-B67E-462A-B0CF-3FD870CF4415}" type="presOf" srcId="{FA2B57C4-E9D0-456F-8AD6-1230FB9846BE}" destId="{383F34EF-1847-447B-AFA8-8DC85F54EFB4}" srcOrd="0" destOrd="0" presId="urn:microsoft.com/office/officeart/2005/8/layout/hierarchy1"/>
    <dgm:cxn modelId="{7AB8C60A-A27B-4394-A6BB-08E871966BCD}" srcId="{BCEAF837-E5C5-4BA9-9A25-CB2396CC99EF}" destId="{FA2B57C4-E9D0-456F-8AD6-1230FB9846BE}" srcOrd="1" destOrd="0" parTransId="{DDAA3E01-8B47-4453-860C-4C4F11A76DC2}" sibTransId="{E0BEF30C-ABFA-44EB-8151-291F53E83EF6}"/>
    <dgm:cxn modelId="{FC65856F-4A53-4346-933D-70E1BE7C7EF2}" type="presOf" srcId="{DDAA3E01-8B47-4453-860C-4C4F11A76DC2}" destId="{274E9608-A190-43ED-B2D2-4D27BF4B89C3}" srcOrd="0" destOrd="0" presId="urn:microsoft.com/office/officeart/2005/8/layout/hierarchy1"/>
    <dgm:cxn modelId="{23557C31-5ABE-4A95-83E1-B86B69FEF2A6}" srcId="{BCEAF837-E5C5-4BA9-9A25-CB2396CC99EF}" destId="{FF7DF508-9F5C-4368-A95D-4BE21960384C}" srcOrd="0" destOrd="0" parTransId="{CA82A0B2-A86A-4DC4-928D-67194D1EA131}" sibTransId="{F35E6B9F-2005-4F9C-AD60-102469EAFDF5}"/>
    <dgm:cxn modelId="{404946FB-8A37-4D8A-965B-BB5987739CF4}" type="presOf" srcId="{EFC98CB5-DD5D-4C28-9505-1B5A3217B468}" destId="{82F984B2-B9F8-4852-B60F-44CFC5FD6FCA}" srcOrd="0" destOrd="0" presId="urn:microsoft.com/office/officeart/2005/8/layout/hierarchy1"/>
    <dgm:cxn modelId="{54AFA6A4-EDD6-4F57-AB0E-479BA4602904}" type="presOf" srcId="{FF7DF508-9F5C-4368-A95D-4BE21960384C}" destId="{E0A3F4B6-0AF4-4068-8525-B3BC01665BD0}" srcOrd="0" destOrd="0" presId="urn:microsoft.com/office/officeart/2005/8/layout/hierarchy1"/>
    <dgm:cxn modelId="{F5943049-27D8-4C38-829E-282C74DAAD74}" srcId="{EFC98CB5-DD5D-4C28-9505-1B5A3217B468}" destId="{BCEAF837-E5C5-4BA9-9A25-CB2396CC99EF}" srcOrd="0" destOrd="0" parTransId="{680EE76C-210D-4613-BCD1-14B9F57804F1}" sibTransId="{F9886A83-6E80-4CF2-BFAB-8250EEDF6555}"/>
    <dgm:cxn modelId="{892C56A1-0E64-4CFE-8DE3-837D08CBBB67}" type="presParOf" srcId="{82F984B2-B9F8-4852-B60F-44CFC5FD6FCA}" destId="{CBF01A11-4B2E-4C9D-B7BE-8A0D7FDFE8DB}" srcOrd="0" destOrd="0" presId="urn:microsoft.com/office/officeart/2005/8/layout/hierarchy1"/>
    <dgm:cxn modelId="{6ED376F6-5834-4DDA-809E-8283A6CCCD57}" type="presParOf" srcId="{CBF01A11-4B2E-4C9D-B7BE-8A0D7FDFE8DB}" destId="{E6C2FBD4-BC42-423C-8859-D812DBFC5D7C}" srcOrd="0" destOrd="0" presId="urn:microsoft.com/office/officeart/2005/8/layout/hierarchy1"/>
    <dgm:cxn modelId="{CCF3F5B1-9421-483F-8F88-81E4B4C54B05}" type="presParOf" srcId="{E6C2FBD4-BC42-423C-8859-D812DBFC5D7C}" destId="{4794DF28-057F-4FC8-8A60-1D04FF6FE21A}" srcOrd="0" destOrd="0" presId="urn:microsoft.com/office/officeart/2005/8/layout/hierarchy1"/>
    <dgm:cxn modelId="{EE315BD3-D96E-4999-AA77-39EEC440D42C}" type="presParOf" srcId="{E6C2FBD4-BC42-423C-8859-D812DBFC5D7C}" destId="{209929C1-21E7-4305-8D8D-C34102292C48}" srcOrd="1" destOrd="0" presId="urn:microsoft.com/office/officeart/2005/8/layout/hierarchy1"/>
    <dgm:cxn modelId="{CFCB3075-A689-4CA8-AF5E-FA7511B55408}" type="presParOf" srcId="{CBF01A11-4B2E-4C9D-B7BE-8A0D7FDFE8DB}" destId="{BEA16E73-EE6E-4CFF-9DDA-C14B93D3E953}" srcOrd="1" destOrd="0" presId="urn:microsoft.com/office/officeart/2005/8/layout/hierarchy1"/>
    <dgm:cxn modelId="{02810DEC-9046-41DD-AC70-A4DBE9047DF7}" type="presParOf" srcId="{BEA16E73-EE6E-4CFF-9DDA-C14B93D3E953}" destId="{4A393CF7-7D8B-4DDD-A621-3A713AFC6F6E}" srcOrd="0" destOrd="0" presId="urn:microsoft.com/office/officeart/2005/8/layout/hierarchy1"/>
    <dgm:cxn modelId="{B444A33F-5A4F-4469-BF5A-ED62E5F02DC1}" type="presParOf" srcId="{BEA16E73-EE6E-4CFF-9DDA-C14B93D3E953}" destId="{54DB4DD2-FE02-4D0F-BEF8-6EEA6EA17E87}" srcOrd="1" destOrd="0" presId="urn:microsoft.com/office/officeart/2005/8/layout/hierarchy1"/>
    <dgm:cxn modelId="{6CDDBD16-7CB3-4A7B-98DC-508782BD682C}" type="presParOf" srcId="{54DB4DD2-FE02-4D0F-BEF8-6EEA6EA17E87}" destId="{91C4F0A2-23F9-4BB2-9919-83277379AAB3}" srcOrd="0" destOrd="0" presId="urn:microsoft.com/office/officeart/2005/8/layout/hierarchy1"/>
    <dgm:cxn modelId="{297BB962-D9DB-4839-829B-17A5B4647B7B}" type="presParOf" srcId="{91C4F0A2-23F9-4BB2-9919-83277379AAB3}" destId="{69DF10AB-4E48-417E-A057-20001F13AD0B}" srcOrd="0" destOrd="0" presId="urn:microsoft.com/office/officeart/2005/8/layout/hierarchy1"/>
    <dgm:cxn modelId="{78E61BE0-9C89-4957-9A1A-F2DB8E55B1B2}" type="presParOf" srcId="{91C4F0A2-23F9-4BB2-9919-83277379AAB3}" destId="{E0A3F4B6-0AF4-4068-8525-B3BC01665BD0}" srcOrd="1" destOrd="0" presId="urn:microsoft.com/office/officeart/2005/8/layout/hierarchy1"/>
    <dgm:cxn modelId="{E21E551C-EA4D-480F-952F-42734FE982CC}" type="presParOf" srcId="{54DB4DD2-FE02-4D0F-BEF8-6EEA6EA17E87}" destId="{8EF90354-CEF3-4751-8513-8CD813E97883}" srcOrd="1" destOrd="0" presId="urn:microsoft.com/office/officeart/2005/8/layout/hierarchy1"/>
    <dgm:cxn modelId="{99DF3FDF-4BAD-46CF-B877-147618631E02}" type="presParOf" srcId="{BEA16E73-EE6E-4CFF-9DDA-C14B93D3E953}" destId="{274E9608-A190-43ED-B2D2-4D27BF4B89C3}" srcOrd="2" destOrd="0" presId="urn:microsoft.com/office/officeart/2005/8/layout/hierarchy1"/>
    <dgm:cxn modelId="{42F2D9C9-C7D0-49A0-B824-3C9DA9C5571D}" type="presParOf" srcId="{BEA16E73-EE6E-4CFF-9DDA-C14B93D3E953}" destId="{144E19A8-EFD9-436A-8C2B-401108A81219}" srcOrd="3" destOrd="0" presId="urn:microsoft.com/office/officeart/2005/8/layout/hierarchy1"/>
    <dgm:cxn modelId="{A87EBD33-C195-4402-85CC-02FD3D4E552E}" type="presParOf" srcId="{144E19A8-EFD9-436A-8C2B-401108A81219}" destId="{B41A3465-3D05-4346-9CD4-5B43AD633235}" srcOrd="0" destOrd="0" presId="urn:microsoft.com/office/officeart/2005/8/layout/hierarchy1"/>
    <dgm:cxn modelId="{9D61A5BE-B3AC-485F-8A3A-60356BEBFCBF}" type="presParOf" srcId="{B41A3465-3D05-4346-9CD4-5B43AD633235}" destId="{ABA83D8B-A0EC-4A29-AA81-414EA045FC31}" srcOrd="0" destOrd="0" presId="urn:microsoft.com/office/officeart/2005/8/layout/hierarchy1"/>
    <dgm:cxn modelId="{2ACBC737-B0E1-4890-9663-BFFAA522E071}" type="presParOf" srcId="{B41A3465-3D05-4346-9CD4-5B43AD633235}" destId="{383F34EF-1847-447B-AFA8-8DC85F54EFB4}" srcOrd="1" destOrd="0" presId="urn:microsoft.com/office/officeart/2005/8/layout/hierarchy1"/>
    <dgm:cxn modelId="{B6F95DF8-4ECF-425E-A539-16DD123A9306}" type="presParOf" srcId="{144E19A8-EFD9-436A-8C2B-401108A81219}" destId="{D97B4D39-5ED9-4941-BC7D-64E3403AC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EEAEC-F4CD-4A75-AE8A-3BB9AF78ED7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1F5F328-6B70-46D8-B337-95DC12506FD3}">
      <dgm:prSet phldrT="[Текст]"/>
      <dgm:spPr/>
      <dgm:t>
        <a:bodyPr/>
        <a:lstStyle/>
        <a:p>
          <a:r>
            <a:rPr lang="uk-UA" dirty="0" smtClean="0"/>
            <a:t>В рамках кафедри</a:t>
          </a:r>
          <a:endParaRPr lang="ru-RU" dirty="0"/>
        </a:p>
      </dgm:t>
    </dgm:pt>
    <dgm:pt modelId="{76292014-08A8-43DD-A689-B4EE7C15D08F}" type="parTrans" cxnId="{24CDF372-5347-4C5F-B1DC-4E9AA9E7565A}">
      <dgm:prSet/>
      <dgm:spPr/>
      <dgm:t>
        <a:bodyPr/>
        <a:lstStyle/>
        <a:p>
          <a:endParaRPr lang="ru-RU"/>
        </a:p>
      </dgm:t>
    </dgm:pt>
    <dgm:pt modelId="{126CA0E7-D5D6-4AB3-9CB0-9DB2790DF1CB}" type="sibTrans" cxnId="{24CDF372-5347-4C5F-B1DC-4E9AA9E7565A}">
      <dgm:prSet/>
      <dgm:spPr/>
      <dgm:t>
        <a:bodyPr/>
        <a:lstStyle/>
        <a:p>
          <a:endParaRPr lang="ru-RU"/>
        </a:p>
      </dgm:t>
    </dgm:pt>
    <dgm:pt modelId="{00653491-D4A5-4ADE-9F13-22D01D799549}">
      <dgm:prSet phldrT="[Текст]"/>
      <dgm:spPr/>
      <dgm:t>
        <a:bodyPr/>
        <a:lstStyle/>
        <a:p>
          <a:r>
            <a:rPr lang="uk-UA" dirty="0" smtClean="0"/>
            <a:t>В рамках факультету/інституту</a:t>
          </a:r>
          <a:endParaRPr lang="ru-RU" dirty="0"/>
        </a:p>
      </dgm:t>
    </dgm:pt>
    <dgm:pt modelId="{68AF5BFA-AEE9-4152-BA5A-B30319F3FBEB}" type="parTrans" cxnId="{95E59EDD-C57E-4819-8DEB-9733A3407EB7}">
      <dgm:prSet/>
      <dgm:spPr/>
      <dgm:t>
        <a:bodyPr/>
        <a:lstStyle/>
        <a:p>
          <a:endParaRPr lang="ru-RU"/>
        </a:p>
      </dgm:t>
    </dgm:pt>
    <dgm:pt modelId="{4D880DA7-01B1-4AAC-86E8-9572FCF24CEC}" type="sibTrans" cxnId="{95E59EDD-C57E-4819-8DEB-9733A3407EB7}">
      <dgm:prSet/>
      <dgm:spPr/>
      <dgm:t>
        <a:bodyPr/>
        <a:lstStyle/>
        <a:p>
          <a:endParaRPr lang="ru-RU"/>
        </a:p>
      </dgm:t>
    </dgm:pt>
    <dgm:pt modelId="{D3DD0ED0-95C5-4CF0-AF2A-409E86516DD5}">
      <dgm:prSet phldrT="[Текст]"/>
      <dgm:spPr/>
      <dgm:t>
        <a:bodyPr/>
        <a:lstStyle/>
        <a:p>
          <a:r>
            <a:rPr lang="uk-UA" dirty="0" smtClean="0"/>
            <a:t>В рамках університету</a:t>
          </a:r>
          <a:endParaRPr lang="ru-RU" dirty="0"/>
        </a:p>
      </dgm:t>
    </dgm:pt>
    <dgm:pt modelId="{1D141A5A-C206-496F-A300-E91E2BD69F63}" type="parTrans" cxnId="{0367D1A8-5DAE-4732-99AC-E0EA1DD49C20}">
      <dgm:prSet/>
      <dgm:spPr/>
      <dgm:t>
        <a:bodyPr/>
        <a:lstStyle/>
        <a:p>
          <a:endParaRPr lang="ru-RU"/>
        </a:p>
      </dgm:t>
    </dgm:pt>
    <dgm:pt modelId="{03FF7146-8265-4941-945D-B8EE55F8B8F4}" type="sibTrans" cxnId="{0367D1A8-5DAE-4732-99AC-E0EA1DD49C20}">
      <dgm:prSet/>
      <dgm:spPr/>
      <dgm:t>
        <a:bodyPr/>
        <a:lstStyle/>
        <a:p>
          <a:endParaRPr lang="ru-RU"/>
        </a:p>
      </dgm:t>
    </dgm:pt>
    <dgm:pt modelId="{99F2C711-3B70-49BE-8A7C-3FB33D8E8F99}" type="pres">
      <dgm:prSet presAssocID="{204EEAEC-F4CD-4A75-AE8A-3BB9AF78ED73}" presName="CompostProcess" presStyleCnt="0">
        <dgm:presLayoutVars>
          <dgm:dir/>
          <dgm:resizeHandles val="exact"/>
        </dgm:presLayoutVars>
      </dgm:prSet>
      <dgm:spPr/>
    </dgm:pt>
    <dgm:pt modelId="{3B5FD85D-5E00-4680-BA03-B836C766EB08}" type="pres">
      <dgm:prSet presAssocID="{204EEAEC-F4CD-4A75-AE8A-3BB9AF78ED73}" presName="arrow" presStyleLbl="bgShp" presStyleIdx="0" presStyleCnt="1"/>
      <dgm:spPr/>
    </dgm:pt>
    <dgm:pt modelId="{B653EFB8-25B5-45D6-AFE5-66816AD6FF61}" type="pres">
      <dgm:prSet presAssocID="{204EEAEC-F4CD-4A75-AE8A-3BB9AF78ED73}" presName="linearProcess" presStyleCnt="0"/>
      <dgm:spPr/>
    </dgm:pt>
    <dgm:pt modelId="{E3525ECA-CD35-4184-911F-78CFAF44C2B0}" type="pres">
      <dgm:prSet presAssocID="{C1F5F328-6B70-46D8-B337-95DC12506FD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1161C-5218-43E9-A0AC-3FA9036C2752}" type="pres">
      <dgm:prSet presAssocID="{126CA0E7-D5D6-4AB3-9CB0-9DB2790DF1CB}" presName="sibTrans" presStyleCnt="0"/>
      <dgm:spPr/>
    </dgm:pt>
    <dgm:pt modelId="{0A7ACA56-6988-47FF-B4D1-875347461C55}" type="pres">
      <dgm:prSet presAssocID="{00653491-D4A5-4ADE-9F13-22D01D79954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57115-4CD5-40AF-AE31-66591EB32210}" type="pres">
      <dgm:prSet presAssocID="{4D880DA7-01B1-4AAC-86E8-9572FCF24CEC}" presName="sibTrans" presStyleCnt="0"/>
      <dgm:spPr/>
    </dgm:pt>
    <dgm:pt modelId="{8507E2A9-6C87-474E-9DF3-0ACC75638274}" type="pres">
      <dgm:prSet presAssocID="{D3DD0ED0-95C5-4CF0-AF2A-409E86516DD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9E68A-E439-40CF-9C79-83CE235F5544}" type="presOf" srcId="{C1F5F328-6B70-46D8-B337-95DC12506FD3}" destId="{E3525ECA-CD35-4184-911F-78CFAF44C2B0}" srcOrd="0" destOrd="0" presId="urn:microsoft.com/office/officeart/2005/8/layout/hProcess9"/>
    <dgm:cxn modelId="{24CDF372-5347-4C5F-B1DC-4E9AA9E7565A}" srcId="{204EEAEC-F4CD-4A75-AE8A-3BB9AF78ED73}" destId="{C1F5F328-6B70-46D8-B337-95DC12506FD3}" srcOrd="0" destOrd="0" parTransId="{76292014-08A8-43DD-A689-B4EE7C15D08F}" sibTransId="{126CA0E7-D5D6-4AB3-9CB0-9DB2790DF1CB}"/>
    <dgm:cxn modelId="{F304000A-7C95-4ABA-B6E4-2D486EE15AA5}" type="presOf" srcId="{204EEAEC-F4CD-4A75-AE8A-3BB9AF78ED73}" destId="{99F2C711-3B70-49BE-8A7C-3FB33D8E8F99}" srcOrd="0" destOrd="0" presId="urn:microsoft.com/office/officeart/2005/8/layout/hProcess9"/>
    <dgm:cxn modelId="{0367D1A8-5DAE-4732-99AC-E0EA1DD49C20}" srcId="{204EEAEC-F4CD-4A75-AE8A-3BB9AF78ED73}" destId="{D3DD0ED0-95C5-4CF0-AF2A-409E86516DD5}" srcOrd="2" destOrd="0" parTransId="{1D141A5A-C206-496F-A300-E91E2BD69F63}" sibTransId="{03FF7146-8265-4941-945D-B8EE55F8B8F4}"/>
    <dgm:cxn modelId="{BC370DDD-E0F5-4120-938A-CC1A80D05A97}" type="presOf" srcId="{00653491-D4A5-4ADE-9F13-22D01D799549}" destId="{0A7ACA56-6988-47FF-B4D1-875347461C55}" srcOrd="0" destOrd="0" presId="urn:microsoft.com/office/officeart/2005/8/layout/hProcess9"/>
    <dgm:cxn modelId="{95E59EDD-C57E-4819-8DEB-9733A3407EB7}" srcId="{204EEAEC-F4CD-4A75-AE8A-3BB9AF78ED73}" destId="{00653491-D4A5-4ADE-9F13-22D01D799549}" srcOrd="1" destOrd="0" parTransId="{68AF5BFA-AEE9-4152-BA5A-B30319F3FBEB}" sibTransId="{4D880DA7-01B1-4AAC-86E8-9572FCF24CEC}"/>
    <dgm:cxn modelId="{510F3C00-33D4-4135-A150-04FCF90E8B65}" type="presOf" srcId="{D3DD0ED0-95C5-4CF0-AF2A-409E86516DD5}" destId="{8507E2A9-6C87-474E-9DF3-0ACC75638274}" srcOrd="0" destOrd="0" presId="urn:microsoft.com/office/officeart/2005/8/layout/hProcess9"/>
    <dgm:cxn modelId="{011A4696-68BA-47BB-885C-5DE92239C69B}" type="presParOf" srcId="{99F2C711-3B70-49BE-8A7C-3FB33D8E8F99}" destId="{3B5FD85D-5E00-4680-BA03-B836C766EB08}" srcOrd="0" destOrd="0" presId="urn:microsoft.com/office/officeart/2005/8/layout/hProcess9"/>
    <dgm:cxn modelId="{6C3BEE25-3E7A-442C-B530-7ADAB2D5B989}" type="presParOf" srcId="{99F2C711-3B70-49BE-8A7C-3FB33D8E8F99}" destId="{B653EFB8-25B5-45D6-AFE5-66816AD6FF61}" srcOrd="1" destOrd="0" presId="urn:microsoft.com/office/officeart/2005/8/layout/hProcess9"/>
    <dgm:cxn modelId="{8C2E94A8-C123-4351-96A2-A594AF3379ED}" type="presParOf" srcId="{B653EFB8-25B5-45D6-AFE5-66816AD6FF61}" destId="{E3525ECA-CD35-4184-911F-78CFAF44C2B0}" srcOrd="0" destOrd="0" presId="urn:microsoft.com/office/officeart/2005/8/layout/hProcess9"/>
    <dgm:cxn modelId="{770E9A8A-170F-4D76-910E-FBD44D04CDC4}" type="presParOf" srcId="{B653EFB8-25B5-45D6-AFE5-66816AD6FF61}" destId="{A4D1161C-5218-43E9-A0AC-3FA9036C2752}" srcOrd="1" destOrd="0" presId="urn:microsoft.com/office/officeart/2005/8/layout/hProcess9"/>
    <dgm:cxn modelId="{4FA0D018-5C24-49EA-9318-C30E9F2004B9}" type="presParOf" srcId="{B653EFB8-25B5-45D6-AFE5-66816AD6FF61}" destId="{0A7ACA56-6988-47FF-B4D1-875347461C55}" srcOrd="2" destOrd="0" presId="urn:microsoft.com/office/officeart/2005/8/layout/hProcess9"/>
    <dgm:cxn modelId="{432C3F13-4C46-4E5D-AB00-11CE61465E70}" type="presParOf" srcId="{B653EFB8-25B5-45D6-AFE5-66816AD6FF61}" destId="{CA557115-4CD5-40AF-AE31-66591EB32210}" srcOrd="3" destOrd="0" presId="urn:microsoft.com/office/officeart/2005/8/layout/hProcess9"/>
    <dgm:cxn modelId="{42BB246D-CD7A-40C6-B46D-E64D3888D302}" type="presParOf" srcId="{B653EFB8-25B5-45D6-AFE5-66816AD6FF61}" destId="{8507E2A9-6C87-474E-9DF3-0ACC756382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4E9608-A190-43ED-B2D2-4D27BF4B89C3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93CF7-7D8B-4DDD-A621-3A713AFC6F6E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4DF28-057F-4FC8-8A60-1D04FF6FE21A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929C1-21E7-4305-8D8D-C34102292C48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Інтегральна компетентність</a:t>
          </a:r>
        </a:p>
      </dsp:txBody>
      <dsp:txXfrm>
        <a:off x="1964531" y="258158"/>
        <a:ext cx="2437804" cy="1548005"/>
      </dsp:txXfrm>
    </dsp:sp>
    <dsp:sp modelId="{69DF10AB-4E48-417E-A057-20001F13AD0B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3F4B6-0AF4-4068-8525-B3BC01665BD0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Загальні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компетентності</a:t>
          </a:r>
        </a:p>
      </dsp:txBody>
      <dsp:txXfrm>
        <a:off x="474761" y="2515159"/>
        <a:ext cx="2437804" cy="1548005"/>
      </dsp:txXfrm>
    </dsp:sp>
    <dsp:sp modelId="{ABA83D8B-A0EC-4A29-AA81-414EA045FC31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F34EF-1847-447B-AFA8-8DC85F54EFB4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500" kern="1200" dirty="0"/>
            <a:t>Спеціальні (фахові)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500" kern="1200" dirty="0"/>
            <a:t>компетентності </a:t>
          </a:r>
        </a:p>
      </dsp:txBody>
      <dsp:txXfrm>
        <a:off x="3454300" y="2515159"/>
        <a:ext cx="2437804" cy="15480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5FD85D-5E00-4680-BA03-B836C766EB08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25ECA-CD35-4184-911F-78CFAF44C2B0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 рамках кафедри</a:t>
          </a:r>
          <a:endParaRPr lang="ru-RU" sz="2000" kern="1200" dirty="0"/>
        </a:p>
      </dsp:txBody>
      <dsp:txXfrm>
        <a:off x="8840" y="1357788"/>
        <a:ext cx="2648902" cy="1810385"/>
      </dsp:txXfrm>
    </dsp:sp>
    <dsp:sp modelId="{0A7ACA56-6988-47FF-B4D1-875347461C55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 рамках факультету/інституту</a:t>
          </a:r>
          <a:endParaRPr lang="ru-RU" sz="2000" kern="1200" dirty="0"/>
        </a:p>
      </dsp:txBody>
      <dsp:txXfrm>
        <a:off x="2790348" y="1357788"/>
        <a:ext cx="2648902" cy="1810385"/>
      </dsp:txXfrm>
    </dsp:sp>
    <dsp:sp modelId="{8507E2A9-6C87-474E-9DF3-0ACC75638274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 рамках університету</a:t>
          </a:r>
          <a:endParaRPr lang="ru-RU" sz="2000" kern="1200" dirty="0"/>
        </a:p>
      </dsp:txBody>
      <dsp:txXfrm>
        <a:off x="5571857" y="1357788"/>
        <a:ext cx="2648902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C5551-21D1-41F0-82E8-DE6A70F9A11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7644C-459E-40C1-BE09-092CF916CC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7644C-459E-40C1-BE09-092CF916CC2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25A7-8C06-4FB5-8D1B-E741C50D0019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34F1-43F9-4874-9F10-5352F0A1DF6F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386D-A1B7-4F7B-8C80-6EAD110AAA9F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D3-CC56-4683-A265-101E5C2F5CEF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73C-900B-4D97-B953-D54D60F70880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E047-3A8E-4FF8-B199-C4DC745F4924}" type="datetime1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94FB-15B4-4CF2-AEB6-F711B13DE680}" type="datetime1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469-D061-4026-B463-3CB84C3B4CF6}" type="datetime1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60E1-F33D-44C2-B523-A4F9A0FA2CCE}" type="datetime1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6211-505C-4E46-AE5A-1C26753C374F}" type="datetime1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806-19DE-4D48-9EC9-446D6522CED7}" type="datetime1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2AF7-76E3-4F36-A09F-7CD583B4F120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977E-F0BF-4656-8D62-B5A38334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gerya@yahoo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0880-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on.gov.ua/storage/app/media/vishcha-osvita/zatverdzeni%20standarty/12/21/171-elektronika-bakalavr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qa.gov.ua/wp-content/uploads/2019/07/Schem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naqa.gov.ua/wp-content/uploads/2019/07/Schem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aqa.gov.ua/wp-content/uploads/2019/07/Schem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qa.gov.ua/wp-content/uploads/2019/07/Schem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x.prometheus.org.ua/courses/course-v1:NAQA+EPA101+2019_T3/cours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x.prometheus.org.ua/courses/course-v1:NAQA+EPA101+2019_T3/cours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880-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Національне агентство із забезпечення якості вищої освіти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400800" cy="1752600"/>
          </a:xfrm>
        </p:spPr>
        <p:txBody>
          <a:bodyPr/>
          <a:lstStyle/>
          <a:p>
            <a:r>
              <a:rPr lang="uk-UA" u="sng" dirty="0" smtClean="0"/>
              <a:t>Досвід перших виїзних </a:t>
            </a:r>
            <a:r>
              <a:rPr lang="uk-UA" u="sng" dirty="0" err="1" smtClean="0"/>
              <a:t>акредитаційних</a:t>
            </a:r>
            <a:r>
              <a:rPr lang="uk-UA" u="sng" dirty="0" smtClean="0"/>
              <a:t> експертиз</a:t>
            </a:r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666" t="40666" r="80556" b="42667"/>
          <a:stretch/>
        </p:blipFill>
        <p:spPr>
          <a:xfrm>
            <a:off x="1619672" y="404664"/>
            <a:ext cx="2438400" cy="14287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0131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Ямненко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Ю.С.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dirty="0" smtClean="0">
                <a:latin typeface="+mj-lt"/>
                <a:ea typeface="+mj-ea"/>
                <a:cs typeface="+mj-cs"/>
              </a:rPr>
              <a:t>Зав. кафедри промислової електроніки</a:t>
            </a:r>
          </a:p>
          <a:p>
            <a:pPr lvl="0">
              <a:spcBef>
                <a:spcPct val="0"/>
              </a:spcBef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експерт Національного агентства </a:t>
            </a:r>
            <a:r>
              <a:rPr lang="uk-UA" sz="1600" dirty="0" smtClean="0"/>
              <a:t>із забезпечення якості вищої освіти</a:t>
            </a:r>
          </a:p>
          <a:p>
            <a:pPr lvl="0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petergerya@yahoo.com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093-051-0180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Методичні рекомендації експертам – додатково по конкретній ОП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“Валізка</a:t>
            </a:r>
            <a:r>
              <a:rPr lang="uk-UA" dirty="0" smtClean="0"/>
              <a:t> </a:t>
            </a:r>
            <a:r>
              <a:rPr lang="uk-UA" dirty="0" err="1" smtClean="0"/>
              <a:t>експерта”</a:t>
            </a:r>
            <a:endParaRPr lang="uk-UA" dirty="0" smtClean="0"/>
          </a:p>
          <a:p>
            <a:r>
              <a:rPr lang="uk-UA" dirty="0" smtClean="0"/>
              <a:t>Результат попереднього аналізу </a:t>
            </a:r>
            <a:r>
              <a:rPr lang="uk-UA" dirty="0" err="1" smtClean="0"/>
              <a:t>“Відомостей</a:t>
            </a:r>
            <a:r>
              <a:rPr lang="uk-UA" dirty="0" smtClean="0"/>
              <a:t> </a:t>
            </a:r>
            <a:r>
              <a:rPr lang="uk-UA" dirty="0" err="1" smtClean="0"/>
              <a:t>самооцінювання</a:t>
            </a:r>
            <a:r>
              <a:rPr lang="uk-UA" dirty="0" smtClean="0"/>
              <a:t> ОП”</a:t>
            </a:r>
          </a:p>
          <a:p>
            <a:r>
              <a:rPr lang="uk-UA" dirty="0" smtClean="0"/>
              <a:t>Загальна частина - стандартні рекомендації</a:t>
            </a:r>
          </a:p>
          <a:p>
            <a:r>
              <a:rPr lang="uk-UA" dirty="0" smtClean="0"/>
              <a:t>Рекомендації по конкретній ОП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Підготовка до виїзної акредитації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Керівник експертної групи:</a:t>
            </a:r>
          </a:p>
          <a:p>
            <a:r>
              <a:rPr lang="uk-UA" dirty="0"/>
              <a:t> </a:t>
            </a:r>
            <a:r>
              <a:rPr lang="uk-UA" dirty="0" smtClean="0"/>
              <a:t>- розподіл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 між членами групи</a:t>
            </a:r>
          </a:p>
          <a:p>
            <a:r>
              <a:rPr lang="uk-UA" dirty="0"/>
              <a:t> </a:t>
            </a:r>
            <a:r>
              <a:rPr lang="uk-UA" dirty="0" smtClean="0"/>
              <a:t>- складання та узгодження програми візиту із ЗВО</a:t>
            </a:r>
          </a:p>
          <a:p>
            <a:r>
              <a:rPr lang="uk-UA" dirty="0"/>
              <a:t> </a:t>
            </a:r>
            <a:r>
              <a:rPr lang="uk-UA" dirty="0" smtClean="0"/>
              <a:t>- координація роботи групи до, під час, після виїзду</a:t>
            </a:r>
          </a:p>
          <a:p>
            <a:r>
              <a:rPr lang="uk-UA" dirty="0"/>
              <a:t> </a:t>
            </a:r>
            <a:r>
              <a:rPr lang="uk-UA" dirty="0" smtClean="0"/>
              <a:t>- контакт з гарантом ОП</a:t>
            </a:r>
          </a:p>
          <a:p>
            <a:r>
              <a:rPr lang="uk-UA" dirty="0"/>
              <a:t> </a:t>
            </a:r>
            <a:r>
              <a:rPr lang="uk-UA" dirty="0" smtClean="0"/>
              <a:t>- організаційній питання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Програма візиту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709120"/>
          </a:xfrm>
        </p:spPr>
        <p:txBody>
          <a:bodyPr/>
          <a:lstStyle/>
          <a:p>
            <a:r>
              <a:rPr lang="uk-UA" dirty="0" smtClean="0"/>
              <a:t>Узгоджується з усіма експертами та ЗВО</a:t>
            </a:r>
          </a:p>
          <a:p>
            <a:r>
              <a:rPr lang="uk-UA" dirty="0" err="1" smtClean="0"/>
              <a:t>Дедлайн</a:t>
            </a:r>
            <a:r>
              <a:rPr lang="uk-UA" dirty="0" smtClean="0"/>
              <a:t> – 3 робочі дні до початку візиту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21650" r="30607" b="13251"/>
          <a:stretch>
            <a:fillRect/>
          </a:stretch>
        </p:blipFill>
        <p:spPr bwMode="auto">
          <a:xfrm>
            <a:off x="3779912" y="1484784"/>
            <a:ext cx="49685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Зустрічі з фокус-групами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Усі групи релевантних учасників освітнього процесу</a:t>
            </a:r>
          </a:p>
          <a:p>
            <a:r>
              <a:rPr lang="uk-UA" dirty="0" smtClean="0"/>
              <a:t>Формат часу: 30-60 </a:t>
            </a:r>
            <a:r>
              <a:rPr lang="uk-UA" dirty="0" err="1" smtClean="0"/>
              <a:t>хв</a:t>
            </a:r>
            <a:r>
              <a:rPr lang="uk-UA" dirty="0" smtClean="0"/>
              <a:t> (рекомендовано)</a:t>
            </a:r>
          </a:p>
          <a:p>
            <a:r>
              <a:rPr lang="uk-UA" dirty="0" err="1" smtClean="0"/>
              <a:t>Кіл-ть</a:t>
            </a:r>
            <a:r>
              <a:rPr lang="uk-UA" dirty="0" smtClean="0"/>
              <a:t> учасників: 8-10 осіб (рекомендовано)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Зустрічі з фокус-групами - </a:t>
            </a: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язкові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Керівництво ЗВО</a:t>
            </a:r>
          </a:p>
          <a:p>
            <a:r>
              <a:rPr lang="uk-UA" dirty="0" smtClean="0"/>
              <a:t>НПП</a:t>
            </a:r>
          </a:p>
          <a:p>
            <a:r>
              <a:rPr lang="uk-UA" dirty="0" smtClean="0"/>
              <a:t>Здобувачі</a:t>
            </a:r>
          </a:p>
          <a:p>
            <a:r>
              <a:rPr lang="uk-UA" dirty="0" smtClean="0"/>
              <a:t>Студентське самоврядування</a:t>
            </a:r>
          </a:p>
          <a:p>
            <a:r>
              <a:rPr lang="uk-UA" dirty="0" smtClean="0"/>
              <a:t>Допоміжний персонал </a:t>
            </a:r>
          </a:p>
          <a:p>
            <a:r>
              <a:rPr lang="uk-UA" dirty="0" smtClean="0"/>
              <a:t>Роботодавці</a:t>
            </a:r>
          </a:p>
          <a:p>
            <a:pPr>
              <a:spcBef>
                <a:spcPts val="1200"/>
              </a:spcBef>
            </a:pPr>
            <a:r>
              <a:rPr lang="uk-UA" b="1" dirty="0" smtClean="0">
                <a:solidFill>
                  <a:srgbClr val="FF0000"/>
                </a:solidFill>
              </a:rPr>
              <a:t>Відкрита</a:t>
            </a:r>
          </a:p>
          <a:p>
            <a:pPr>
              <a:spcBef>
                <a:spcPts val="1200"/>
              </a:spcBef>
            </a:pPr>
            <a:r>
              <a:rPr lang="uk-UA" b="1" dirty="0" smtClean="0">
                <a:solidFill>
                  <a:srgbClr val="FF0000"/>
                </a:solidFill>
              </a:rPr>
              <a:t>Резервна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Фінальна зустріч з керівництвом ЗВО та гарантом ОП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Зустрічі з фокус-групами - додаткові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Випускники</a:t>
            </a:r>
          </a:p>
          <a:p>
            <a:r>
              <a:rPr lang="uk-UA" dirty="0" smtClean="0"/>
              <a:t>Адміністративні (сервісні підрозділи):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	</a:t>
            </a:r>
            <a:r>
              <a:rPr lang="uk-UA" i="1" dirty="0" smtClean="0"/>
              <a:t>- юридична служба</a:t>
            </a:r>
          </a:p>
          <a:p>
            <a:pPr>
              <a:buNone/>
            </a:pPr>
            <a:r>
              <a:rPr lang="uk-UA" i="1" dirty="0"/>
              <a:t>	</a:t>
            </a:r>
            <a:r>
              <a:rPr lang="uk-UA" i="1" dirty="0" smtClean="0"/>
              <a:t>- головний бухгалтер</a:t>
            </a:r>
          </a:p>
          <a:p>
            <a:pPr>
              <a:buNone/>
            </a:pPr>
            <a:r>
              <a:rPr lang="uk-UA" i="1" dirty="0"/>
              <a:t>	</a:t>
            </a:r>
            <a:r>
              <a:rPr lang="uk-UA" i="1" dirty="0" smtClean="0"/>
              <a:t>- центр сприяння працевлаштуванню</a:t>
            </a:r>
          </a:p>
          <a:p>
            <a:pPr>
              <a:buNone/>
            </a:pPr>
            <a:r>
              <a:rPr lang="uk-UA" i="1" dirty="0"/>
              <a:t>	</a:t>
            </a:r>
            <a:r>
              <a:rPr lang="uk-UA" i="1" dirty="0" smtClean="0"/>
              <a:t>- психологічна служба</a:t>
            </a:r>
          </a:p>
          <a:p>
            <a:pPr>
              <a:buNone/>
            </a:pPr>
            <a:r>
              <a:rPr lang="uk-UA" i="1" dirty="0"/>
              <a:t>	</a:t>
            </a:r>
            <a:r>
              <a:rPr lang="uk-UA" i="1" dirty="0" smtClean="0"/>
              <a:t>- …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Фінальна зустріч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i="1" dirty="0" smtClean="0"/>
              <a:t>Експерти – керівництво ЗВО – гарант ОП</a:t>
            </a:r>
          </a:p>
          <a:p>
            <a:r>
              <a:rPr lang="uk-UA" dirty="0" smtClean="0"/>
              <a:t>Мета – короткий підсумок двох днів роботи, подяка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Експертам заборонено висловлювати свою оцінку за Критеріями</a:t>
            </a:r>
          </a:p>
          <a:p>
            <a:r>
              <a:rPr lang="uk-UA" dirty="0" smtClean="0"/>
              <a:t>Гарні практики та слабкі місця</a:t>
            </a:r>
          </a:p>
          <a:p>
            <a:r>
              <a:rPr lang="uk-UA" dirty="0" smtClean="0"/>
              <a:t>Рекомендації щодо удосконалення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Огляд матеріально-технічної бази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Навчальні лабораторії, аудиторії</a:t>
            </a:r>
          </a:p>
          <a:p>
            <a:r>
              <a:rPr lang="uk-UA" dirty="0" smtClean="0"/>
              <a:t>Бібліотека</a:t>
            </a:r>
          </a:p>
          <a:p>
            <a:r>
              <a:rPr lang="uk-UA" dirty="0" smtClean="0"/>
              <a:t>Спеціалізоване обладнання, ліцензоване ПЗ</a:t>
            </a:r>
          </a:p>
          <a:p>
            <a:r>
              <a:rPr lang="uk-UA" dirty="0" smtClean="0"/>
              <a:t>Соціальна інфраструктура (гуртожитки, спортивна база,…)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Нормативна база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b="1" dirty="0" smtClean="0"/>
              <a:t>Має бути </a:t>
            </a:r>
            <a:r>
              <a:rPr lang="uk-UA" b="1" dirty="0" err="1" smtClean="0"/>
              <a:t>оприлюднено</a:t>
            </a:r>
            <a:r>
              <a:rPr lang="uk-UA" b="1" dirty="0" smtClean="0"/>
              <a:t>:</a:t>
            </a:r>
          </a:p>
          <a:p>
            <a:r>
              <a:rPr lang="uk-UA" dirty="0" smtClean="0"/>
              <a:t>Ліцензія, право проводити освітню діяльність</a:t>
            </a:r>
          </a:p>
          <a:p>
            <a:r>
              <a:rPr lang="uk-UA" dirty="0" smtClean="0"/>
              <a:t>Місія, стратегія ЗВО</a:t>
            </a:r>
          </a:p>
          <a:p>
            <a:r>
              <a:rPr lang="uk-UA" dirty="0" smtClean="0"/>
              <a:t>Документ, що регламентує розробку, затвердження, періодичний перегляд, закриття ОП</a:t>
            </a:r>
          </a:p>
          <a:p>
            <a:r>
              <a:rPr lang="uk-UA" dirty="0" smtClean="0"/>
              <a:t>Документ про систему внутрішнього забезпечення якості</a:t>
            </a:r>
          </a:p>
          <a:p>
            <a:r>
              <a:rPr lang="uk-UA" dirty="0" smtClean="0"/>
              <a:t>Положення про організацію освітнього процесу</a:t>
            </a:r>
          </a:p>
          <a:p>
            <a:r>
              <a:rPr lang="uk-UA" dirty="0" smtClean="0"/>
              <a:t>Правила прийому </a:t>
            </a:r>
          </a:p>
          <a:p>
            <a:r>
              <a:rPr lang="uk-UA" dirty="0" smtClean="0"/>
              <a:t>Док-ти щодо процедури формування індивідуальних НП здобувачів</a:t>
            </a:r>
          </a:p>
          <a:p>
            <a:r>
              <a:rPr lang="uk-UA" dirty="0" smtClean="0"/>
              <a:t>Док-ти щодо організації практики</a:t>
            </a:r>
          </a:p>
          <a:p>
            <a:r>
              <a:rPr lang="uk-UA" dirty="0" smtClean="0"/>
              <a:t>Док-ти щодо врегулювання конфліктів </a:t>
            </a:r>
          </a:p>
          <a:p>
            <a:r>
              <a:rPr lang="uk-UA" dirty="0" smtClean="0"/>
              <a:t>Док-ти щодо підвищення кваліфікації</a:t>
            </a:r>
          </a:p>
          <a:p>
            <a:r>
              <a:rPr lang="uk-UA" dirty="0" smtClean="0"/>
              <a:t>Док-то щодо академічної мобільності</a:t>
            </a:r>
          </a:p>
          <a:p>
            <a:r>
              <a:rPr lang="uk-UA" dirty="0" smtClean="0"/>
              <a:t>Док-то щодо академічної доброчесності та запобігання плагіату</a:t>
            </a:r>
          </a:p>
          <a:p>
            <a:r>
              <a:rPr lang="uk-UA" dirty="0" smtClean="0"/>
              <a:t>Док-ти щодо організації роботи екзаменаційних комісій</a:t>
            </a:r>
          </a:p>
          <a:p>
            <a:endParaRPr lang="uk-UA" dirty="0" smtClean="0"/>
          </a:p>
          <a:p>
            <a:r>
              <a:rPr lang="uk-UA" dirty="0" smtClean="0"/>
              <a:t>ОП та НП</a:t>
            </a:r>
          </a:p>
          <a:p>
            <a:r>
              <a:rPr lang="uk-UA" dirty="0" smtClean="0"/>
              <a:t>РНП та/або </a:t>
            </a:r>
            <a:r>
              <a:rPr lang="uk-UA" dirty="0" err="1" smtClean="0"/>
              <a:t>силабуси</a:t>
            </a:r>
            <a:endParaRPr lang="uk-UA" dirty="0" smtClean="0"/>
          </a:p>
          <a:p>
            <a:r>
              <a:rPr lang="uk-UA" dirty="0" smtClean="0"/>
              <a:t>Док-ти, що підтверджують співпрацю з роботодавцями</a:t>
            </a:r>
          </a:p>
          <a:p>
            <a:r>
              <a:rPr lang="uk-UA" dirty="0" smtClean="0"/>
              <a:t>Результати попередніх експертиз</a:t>
            </a:r>
          </a:p>
          <a:p>
            <a:r>
              <a:rPr lang="uk-UA" dirty="0" smtClean="0"/>
              <a:t>Результати наявних скарг та їх вирішення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Можливі </a:t>
            </a:r>
            <a:r>
              <a:rPr lang="uk-UA" b="1" dirty="0" err="1" smtClean="0"/>
              <a:t>“підводні</a:t>
            </a:r>
            <a:r>
              <a:rPr lang="uk-UA" b="1" dirty="0" smtClean="0"/>
              <a:t> </a:t>
            </a:r>
            <a:r>
              <a:rPr lang="uk-UA" b="1" dirty="0" err="1" smtClean="0"/>
              <a:t>камені”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Індивідуальність ОП – </a:t>
            </a:r>
            <a:r>
              <a:rPr lang="uk-UA" dirty="0" err="1" smtClean="0"/>
              <a:t>“родзинка”</a:t>
            </a:r>
            <a:endParaRPr lang="uk-UA" dirty="0" smtClean="0"/>
          </a:p>
          <a:p>
            <a:r>
              <a:rPr lang="uk-UA" dirty="0" smtClean="0"/>
              <a:t>Індивідуальний </a:t>
            </a:r>
            <a:r>
              <a:rPr lang="uk-UA" dirty="0" smtClean="0"/>
              <a:t>НП (на всіх зустрічах</a:t>
            </a:r>
            <a:r>
              <a:rPr lang="uk-UA" dirty="0" smtClean="0"/>
              <a:t>) </a:t>
            </a:r>
            <a:endParaRPr lang="uk-UA" dirty="0" smtClean="0"/>
          </a:p>
          <a:p>
            <a:r>
              <a:rPr lang="uk-UA" dirty="0" smtClean="0"/>
              <a:t>Визнання результатів навчання з інших ЗВО </a:t>
            </a:r>
          </a:p>
          <a:p>
            <a:r>
              <a:rPr lang="uk-UA" dirty="0" smtClean="0"/>
              <a:t>Визнання результатів навчання неформальної освіти</a:t>
            </a:r>
          </a:p>
          <a:p>
            <a:r>
              <a:rPr lang="uk-UA" dirty="0" smtClean="0"/>
              <a:t>Дуальна освіта</a:t>
            </a:r>
          </a:p>
          <a:p>
            <a:r>
              <a:rPr lang="uk-UA" dirty="0" err="1" smtClean="0"/>
              <a:t>Інклюзивність</a:t>
            </a:r>
            <a:endParaRPr lang="uk-UA" dirty="0" smtClean="0"/>
          </a:p>
          <a:p>
            <a:r>
              <a:rPr lang="uk-UA" dirty="0" smtClean="0"/>
              <a:t>Оприлюднення </a:t>
            </a:r>
            <a:r>
              <a:rPr lang="uk-UA" dirty="0" err="1" smtClean="0"/>
              <a:t>проєкту</a:t>
            </a:r>
            <a:r>
              <a:rPr lang="uk-UA" dirty="0" smtClean="0"/>
              <a:t> ОП за 1 місяць, обговорення, врахування зауважень</a:t>
            </a:r>
          </a:p>
          <a:p>
            <a:r>
              <a:rPr lang="uk-UA" dirty="0" err="1" smtClean="0"/>
              <a:t>Студентоцентрований</a:t>
            </a:r>
            <a:r>
              <a:rPr lang="uk-UA" dirty="0" smtClean="0"/>
              <a:t> підхід</a:t>
            </a:r>
          </a:p>
          <a:p>
            <a:r>
              <a:rPr lang="uk-UA" dirty="0" smtClean="0"/>
              <a:t>Сприяння викладацькій майстерності НПП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Положення</a:t>
            </a:r>
            <a:r>
              <a:rPr lang="ru-RU" sz="3600" b="1" dirty="0"/>
              <a:t> про </a:t>
            </a:r>
            <a:r>
              <a:rPr lang="ru-RU" sz="3600" b="1" dirty="0" err="1"/>
              <a:t>акредитацію</a:t>
            </a:r>
            <a:r>
              <a:rPr lang="ru-RU" sz="3600" b="1" dirty="0"/>
              <a:t> </a:t>
            </a:r>
            <a:r>
              <a:rPr lang="ru-RU" sz="3600" b="1" dirty="0" err="1"/>
              <a:t>освітніх</a:t>
            </a:r>
            <a:r>
              <a:rPr lang="ru-RU" sz="3600" b="1" dirty="0"/>
              <a:t> </a:t>
            </a:r>
            <a:r>
              <a:rPr lang="ru-RU" sz="3600" b="1" dirty="0" err="1"/>
              <a:t>програм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6165304"/>
            <a:ext cx="7992888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dirty="0" smtClean="0">
                <a:hlinkClick r:id="rId3"/>
              </a:rPr>
              <a:t>https://zakon.rada.gov.ua/laws/show/z0880-19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6278" t="16400" r="27063" b="12201"/>
          <a:stretch>
            <a:fillRect/>
          </a:stretch>
        </p:blipFill>
        <p:spPr bwMode="auto">
          <a:xfrm>
            <a:off x="1763688" y="1340768"/>
            <a:ext cx="56886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Освітня програма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Логіка формування:</a:t>
            </a:r>
          </a:p>
          <a:p>
            <a:r>
              <a:rPr lang="uk-UA" dirty="0" smtClean="0"/>
              <a:t>Стандарт (</a:t>
            </a:r>
            <a:r>
              <a:rPr lang="uk-UA" dirty="0" err="1" smtClean="0"/>
              <a:t>проєкт</a:t>
            </a:r>
            <a:r>
              <a:rPr lang="uk-UA" dirty="0" smtClean="0"/>
              <a:t>) – </a:t>
            </a:r>
            <a:r>
              <a:rPr lang="uk-UA" dirty="0" err="1" smtClean="0"/>
              <a:t>рамковість</a:t>
            </a:r>
            <a:endParaRPr lang="uk-UA" dirty="0" smtClean="0"/>
          </a:p>
          <a:p>
            <a:r>
              <a:rPr lang="uk-UA" dirty="0" smtClean="0"/>
              <a:t>Автономія ЗВО – індивідуальність в рамках стандарту та спеціальності</a:t>
            </a:r>
          </a:p>
          <a:p>
            <a:r>
              <a:rPr lang="uk-UA" dirty="0" smtClean="0"/>
              <a:t>Наповнення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Компетентності </a:t>
            </a:r>
            <a:r>
              <a:rPr lang="uk-UA" b="1" dirty="0" err="1"/>
              <a:t>vs</a:t>
            </a:r>
            <a:r>
              <a:rPr lang="uk-UA" b="1" dirty="0"/>
              <a:t>. Результати навчання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b="1" dirty="0"/>
              <a:t>Компетентність </a:t>
            </a:r>
            <a:r>
              <a:rPr lang="uk-UA" sz="2000" dirty="0"/>
              <a:t>= спроможність особи здійснювати певну діяльність </a:t>
            </a:r>
          </a:p>
          <a:p>
            <a:pPr indent="0">
              <a:buNone/>
            </a:pPr>
            <a:r>
              <a:rPr lang="uk-UA" sz="2000" dirty="0"/>
              <a:t>Компетентність - динамічна комбінація знань, вмінь і практичних навичок, способів мислення, професійних, світоглядних і громадянських якостей, морально-етичних цінностей, яка визначає здатність особи успішно здійснювати професійну та подальшу навчальну діяльність і є результатом навчання на певному рівні вищої освіти </a:t>
            </a:r>
          </a:p>
          <a:p>
            <a:r>
              <a:rPr lang="uk-UA" sz="2000" b="1" dirty="0"/>
              <a:t>Результат навчання </a:t>
            </a:r>
            <a:r>
              <a:rPr lang="uk-UA" sz="2000" dirty="0"/>
              <a:t>= проекція здобутої компетентності через освітню діяльність </a:t>
            </a:r>
          </a:p>
          <a:p>
            <a:pPr indent="0">
              <a:buNone/>
            </a:pPr>
            <a:r>
              <a:rPr lang="uk-UA" sz="2000" dirty="0"/>
              <a:t>Результати навчання – сукупність знань, умінь, навичок, інших </a:t>
            </a:r>
            <a:r>
              <a:rPr lang="uk-UA" sz="2000" dirty="0" err="1"/>
              <a:t>компетентностей</a:t>
            </a:r>
            <a:r>
              <a:rPr lang="uk-UA" sz="2000" dirty="0"/>
              <a:t>, набутих особою у процесі навчання за певною освітньо-професійною, </a:t>
            </a:r>
            <a:r>
              <a:rPr lang="uk-UA" sz="2000" dirty="0" err="1"/>
              <a:t>освітньо-науковою</a:t>
            </a:r>
            <a:r>
              <a:rPr lang="uk-UA" sz="2000" dirty="0"/>
              <a:t> програмою, які можна ідентифікувати, кількісно оцінити та виміряти»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z="1600" smtClean="0">
                <a:solidFill>
                  <a:schemeClr val="tx1"/>
                </a:solidFill>
              </a:rPr>
              <a:pPr/>
              <a:t>21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Компетентності – зі стандарту ВО та освітньої програми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00808"/>
            <a:ext cx="4042792" cy="4525963"/>
          </a:xfrm>
        </p:spPr>
        <p:txBody>
          <a:bodyPr>
            <a:normAutofit/>
          </a:bodyPr>
          <a:lstStyle/>
          <a:p>
            <a:r>
              <a:rPr lang="uk-UA" sz="2800" dirty="0"/>
              <a:t>Стандарт 171 бакалавр</a:t>
            </a:r>
          </a:p>
          <a:p>
            <a:r>
              <a:rPr lang="pl-PL" sz="2000" dirty="0">
                <a:hlinkClick r:id="rId2"/>
              </a:rPr>
              <a:t>https://mon.gov.ua/storage/app/media/vishcha-osvita/zatverdzeni%20standarty/12/21/171-elektronika-bakalavr.pdf</a:t>
            </a:r>
            <a:endParaRPr lang="uk-UA" sz="2000" dirty="0"/>
          </a:p>
          <a:p>
            <a:endParaRPr lang="uk-UA" sz="2000" dirty="0"/>
          </a:p>
          <a:p>
            <a:r>
              <a:rPr lang="uk-UA" sz="2000" dirty="0" smtClean="0"/>
              <a:t>Стандарти 171, 153 </a:t>
            </a:r>
            <a:r>
              <a:rPr lang="uk-UA" sz="2000" dirty="0"/>
              <a:t>магістр – на фінальній стадії затвердження</a:t>
            </a:r>
          </a:p>
          <a:p>
            <a:endParaRPr lang="uk-UA" sz="2000" dirty="0"/>
          </a:p>
          <a:p>
            <a:r>
              <a:rPr lang="uk-UA" sz="2000" dirty="0" smtClean="0"/>
              <a:t>Стандарти 171, 153 </a:t>
            </a:r>
            <a:r>
              <a:rPr lang="en-US" sz="2000" dirty="0"/>
              <a:t>PhD</a:t>
            </a:r>
            <a:r>
              <a:rPr lang="uk-UA" sz="2000" dirty="0"/>
              <a:t> – </a:t>
            </a:r>
            <a:r>
              <a:rPr lang="uk-UA" sz="2000" dirty="0" smtClean="0"/>
              <a:t>на обговоренні в підкомісії НМК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7778" t="15111" r="28749" b="4445"/>
          <a:stretch/>
        </p:blipFill>
        <p:spPr>
          <a:xfrm>
            <a:off x="395536" y="1772816"/>
            <a:ext cx="4233752" cy="489654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202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Компетентності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012525096"/>
              </p:ext>
            </p:extLst>
          </p:nvPr>
        </p:nvGraphicFramePr>
        <p:xfrm>
          <a:off x="176368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2465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Результати навчання – як формулювати?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/>
              <a:t>Результати навчання - це твердження, які чітко формулюють те, що студенти повинні знати, вміти робити чи оцінувати в результаті  завершення курсу. </a:t>
            </a:r>
            <a:endParaRPr lang="ru-RU" sz="2000" dirty="0"/>
          </a:p>
          <a:p>
            <a:r>
              <a:rPr lang="uk-UA" sz="2000" dirty="0"/>
              <a:t>Результати навчання у </a:t>
            </a:r>
            <a:r>
              <a:rPr lang="uk-UA" sz="2000" dirty="0" err="1"/>
              <a:t>силабусі</a:t>
            </a:r>
            <a:r>
              <a:rPr lang="uk-UA" sz="2000" dirty="0"/>
              <a:t> часто приймають таку форму:</a:t>
            </a:r>
            <a:endParaRPr lang="ru-RU" sz="2000" dirty="0"/>
          </a:p>
          <a:p>
            <a:pPr>
              <a:buNone/>
            </a:pPr>
            <a:r>
              <a:rPr lang="uk-UA" sz="2000" dirty="0"/>
              <a:t>У результаті участі в (назва програми / курсу) ви (студенти) зможете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uk-UA" sz="2000" dirty="0"/>
              <a:t>• </a:t>
            </a:r>
            <a:r>
              <a:rPr lang="uk-UA" sz="2000" b="1" dirty="0"/>
              <a:t>Встановлення результатів навчання допоможе викладачам</a:t>
            </a:r>
            <a:r>
              <a:rPr lang="uk-UA" sz="2000" dirty="0"/>
              <a:t>:</a:t>
            </a:r>
            <a:endParaRPr lang="ru-RU" sz="2000" dirty="0"/>
          </a:p>
          <a:p>
            <a:pPr>
              <a:buNone/>
            </a:pPr>
            <a:r>
              <a:rPr lang="uk-UA" sz="2000" dirty="0"/>
              <a:t>• Прийняти </a:t>
            </a:r>
            <a:r>
              <a:rPr lang="uk-UA" sz="2000" dirty="0" err="1"/>
              <a:t>обгрунтовані</a:t>
            </a:r>
            <a:r>
              <a:rPr lang="uk-UA" sz="2000" dirty="0"/>
              <a:t> рішення щодо вибору змісту курсу.</a:t>
            </a:r>
            <a:endParaRPr lang="ru-RU" sz="2000" dirty="0"/>
          </a:p>
          <a:p>
            <a:pPr>
              <a:buNone/>
            </a:pPr>
            <a:r>
              <a:rPr lang="uk-UA" sz="2000" dirty="0"/>
              <a:t>• Розробити систему оцінювання, яка дозволяють студентам продемонструвати свої знання та вміння.</a:t>
            </a:r>
            <a:endParaRPr lang="ru-RU" sz="2000" dirty="0"/>
          </a:p>
          <a:p>
            <a:pPr>
              <a:buNone/>
            </a:pPr>
            <a:r>
              <a:rPr lang="uk-UA" sz="2000" dirty="0"/>
              <a:t>• Розробити стратегії викладання або навчальну діяльність, яка допоможе студентам розвинути свої знання та вміння.</a:t>
            </a:r>
            <a:endParaRPr lang="ru-RU" sz="2000" dirty="0"/>
          </a:p>
          <a:p>
            <a:pPr>
              <a:buNone/>
            </a:pPr>
            <a:r>
              <a:rPr lang="uk-UA" sz="2000" dirty="0"/>
              <a:t>• Оцінювати  навчання студентів точно та ефективно</a:t>
            </a:r>
          </a:p>
          <a:p>
            <a:pPr>
              <a:buNone/>
            </a:pPr>
            <a:r>
              <a:rPr lang="uk-UA" sz="2000" dirty="0"/>
              <a:t>• Врахувати потреби та думку студентів при розробці та модернізації освітніх програм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Результати навчання – зі стандарту ВО та освітньої програми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Матриця </a:t>
            </a:r>
            <a:r>
              <a:rPr lang="uk-UA" dirty="0" err="1"/>
              <a:t>відповідностей</a:t>
            </a:r>
            <a:r>
              <a:rPr lang="uk-UA" dirty="0"/>
              <a:t> «Компетентності – результати навчання»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0025" y="1581796"/>
          <a:ext cx="8297657" cy="45115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71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9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16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11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0160"/>
                <a:gridCol w="360040"/>
                <a:gridCol w="288032"/>
                <a:gridCol w="360040"/>
                <a:gridCol w="288032"/>
                <a:gridCol w="576064"/>
                <a:gridCol w="360040"/>
                <a:gridCol w="360040"/>
                <a:gridCol w="360040"/>
                <a:gridCol w="383782"/>
                <a:gridCol w="383782"/>
                <a:gridCol w="383782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20182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Програмні результати навчання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rowSpan="3">
                  <a:txBody>
                    <a:bodyPr/>
                    <a:lstStyle/>
                    <a:p>
                      <a:pPr indent="196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Інтегральна компетент-</a:t>
                      </a:r>
                      <a:endParaRPr lang="uk-UA" sz="1100">
                        <a:effectLst/>
                      </a:endParaRPr>
                    </a:p>
                    <a:p>
                      <a:pPr indent="196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ність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Компетентності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6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Загальні компетентності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Спеціальні (фахові) компетентності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6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…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effectLst/>
                        </a:rPr>
                        <a:t>…</a:t>
                      </a:r>
                      <a:endParaRPr lang="uk-UA" sz="1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rowSpan="1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освітньо-науковоїпрограми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12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8184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r>
                        <a:rPr lang="uk-UA" sz="1100" b="1" dirty="0" smtClean="0">
                          <a:effectLst/>
                        </a:rPr>
                        <a:t>…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+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Додатково для </a:t>
                      </a:r>
                      <a:r>
                        <a:rPr lang="uk-UA" sz="1200" dirty="0" err="1">
                          <a:effectLst/>
                        </a:rPr>
                        <a:t>освітньо-наукової</a:t>
                      </a:r>
                      <a:r>
                        <a:rPr lang="uk-UA" sz="1200" dirty="0">
                          <a:effectLst/>
                        </a:rPr>
                        <a:t> програми: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rowSpan="3">
                  <a:txBody>
                    <a:bodyPr/>
                    <a:lstStyle/>
                    <a:p>
                      <a:pPr marL="5080" marR="71755" indent="-666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Додатково для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+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effectLst/>
                        </a:rPr>
                        <a:t>…</a:t>
                      </a:r>
                      <a:endParaRPr lang="uk-UA" sz="1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smtClean="0">
                          <a:effectLst/>
                        </a:rPr>
                        <a:t>…</a:t>
                      </a:r>
                      <a:endParaRPr lang="uk-UA" sz="1400" b="1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r>
                        <a:rPr lang="uk-UA" sz="1000" b="1" dirty="0" smtClean="0">
                          <a:effectLst/>
                        </a:rPr>
                        <a:t>…</a:t>
                      </a: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</a:rPr>
                        <a:t>…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</a:rPr>
                        <a:t>…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Р17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+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+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1" marR="65811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165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ОП – таблиця відповідності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Компетентності </a:t>
            </a:r>
            <a:r>
              <a:rPr lang="uk-UA" sz="2800" dirty="0" smtClean="0"/>
              <a:t>– компоненти </a:t>
            </a:r>
            <a:r>
              <a:rPr lang="uk-UA" sz="2800" dirty="0" smtClean="0"/>
              <a:t>ОП</a:t>
            </a:r>
            <a:endParaRPr lang="en-US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40162" t="29000" r="41529" b="18501"/>
          <a:stretch>
            <a:fillRect/>
          </a:stretch>
        </p:blipFill>
        <p:spPr bwMode="auto">
          <a:xfrm rot="5400000">
            <a:off x="1990165" y="34171"/>
            <a:ext cx="4968553" cy="801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ОП – таблиця відповідності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Програмні результати навчання – компоненти ОП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5138" t="14300" r="44191" b="12201"/>
          <a:stretch>
            <a:fillRect/>
          </a:stretch>
        </p:blipFill>
        <p:spPr bwMode="auto">
          <a:xfrm rot="5400000">
            <a:off x="2699792" y="-387424"/>
            <a:ext cx="4032448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Вибірковість дисциплін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uk-UA" dirty="0" smtClean="0"/>
              <a:t>Мінімум 25%</a:t>
            </a:r>
          </a:p>
          <a:p>
            <a:r>
              <a:rPr lang="uk-UA" dirty="0" smtClean="0"/>
              <a:t>Прозора </a:t>
            </a:r>
            <a:r>
              <a:rPr lang="uk-UA" dirty="0" smtClean="0"/>
              <a:t>процедура – на рівні ЗВО</a:t>
            </a:r>
            <a:endParaRPr lang="uk-UA" dirty="0" smtClean="0"/>
          </a:p>
          <a:p>
            <a:r>
              <a:rPr lang="uk-UA" dirty="0" smtClean="0"/>
              <a:t>Підтвердження з боку здобувачів</a:t>
            </a:r>
          </a:p>
          <a:p>
            <a:r>
              <a:rPr lang="uk-UA" dirty="0" smtClean="0"/>
              <a:t>Дисципліни </a:t>
            </a:r>
            <a:r>
              <a:rPr lang="uk-UA" dirty="0" err="1" smtClean="0"/>
              <a:t>“за</a:t>
            </a:r>
            <a:r>
              <a:rPr lang="uk-UA" dirty="0" smtClean="0"/>
              <a:t> вибором ЗВО” – не вибіркові!</a:t>
            </a:r>
          </a:p>
          <a:p>
            <a:r>
              <a:rPr lang="uk-UA" dirty="0" smtClean="0"/>
              <a:t>Переддипломна практика, дипломне проектування – не є вибірковими!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Навчальний </a:t>
            </a:r>
            <a:r>
              <a:rPr lang="uk-UA" b="1" dirty="0" smtClean="0"/>
              <a:t>план - приклад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735" t="22700" r="24110" b="14301"/>
          <a:stretch>
            <a:fillRect/>
          </a:stretch>
        </p:blipFill>
        <p:spPr bwMode="auto">
          <a:xfrm>
            <a:off x="539552" y="1124744"/>
            <a:ext cx="78848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76056" y="2060848"/>
            <a:ext cx="432048" cy="144016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204864"/>
            <a:ext cx="288032" cy="864096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3212976"/>
            <a:ext cx="504056" cy="144016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3356992"/>
            <a:ext cx="288032" cy="108012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4581128"/>
            <a:ext cx="504056" cy="144016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56984" cy="92211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Підготовка до акредитації освітніх програм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101" t="14951" r="32996" b="7090"/>
          <a:stretch>
            <a:fillRect/>
          </a:stretch>
        </p:blipFill>
        <p:spPr bwMode="auto">
          <a:xfrm>
            <a:off x="2987824" y="1357386"/>
            <a:ext cx="3960440" cy="49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398568"/>
            <a:ext cx="7992888" cy="459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hlinkClick r:id="rId3"/>
              </a:rPr>
              <a:t>https://naqa.gov.ua/wp-content/uploads/2019/07/Scheme.pdf</a:t>
            </a:r>
            <a:endParaRPr lang="ru-RU" sz="20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2132856"/>
            <a:ext cx="194421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err="1" smtClean="0"/>
              <a:t>Заява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намір</a:t>
            </a:r>
            <a:r>
              <a:rPr lang="ru-RU" sz="2000" dirty="0" smtClean="0"/>
              <a:t> </a:t>
            </a:r>
            <a:r>
              <a:rPr lang="ru-RU" sz="2000" dirty="0" err="1" smtClean="0"/>
              <a:t>акредитувати</a:t>
            </a:r>
            <a:r>
              <a:rPr lang="ru-RU" sz="2000" dirty="0" smtClean="0"/>
              <a:t> ОП: 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/>
              <a:t>1 </a:t>
            </a:r>
            <a:r>
              <a:rPr lang="ru-RU" sz="2000" dirty="0" err="1"/>
              <a:t>червня</a:t>
            </a:r>
            <a:r>
              <a:rPr lang="ru-RU" sz="2000" dirty="0"/>
              <a:t> </a:t>
            </a:r>
            <a:r>
              <a:rPr lang="ru-RU" sz="2000" dirty="0" smtClean="0"/>
              <a:t>–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/>
              <a:t>1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38450" r="34150" b="5289"/>
          <a:stretch>
            <a:fillRect/>
          </a:stretch>
        </p:blipFill>
        <p:spPr bwMode="auto">
          <a:xfrm>
            <a:off x="611560" y="1268760"/>
            <a:ext cx="794913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Навчальний </a:t>
            </a:r>
            <a:r>
              <a:rPr lang="uk-UA" b="1" dirty="0" smtClean="0"/>
              <a:t>план - блоки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2708920"/>
            <a:ext cx="2304256" cy="21602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1628800"/>
            <a:ext cx="360040" cy="108012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2852936"/>
            <a:ext cx="360040" cy="136815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Навчальний </a:t>
            </a:r>
            <a:r>
              <a:rPr lang="uk-UA" b="1" dirty="0" smtClean="0"/>
              <a:t>план - приклад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1650" t="14300" r="32872" b="4851"/>
          <a:stretch>
            <a:fillRect/>
          </a:stretch>
        </p:blipFill>
        <p:spPr bwMode="auto">
          <a:xfrm rot="5340000">
            <a:off x="1859742" y="980728"/>
            <a:ext cx="55446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5868144" y="2348880"/>
            <a:ext cx="936104" cy="144016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9992" y="2420888"/>
            <a:ext cx="504056" cy="36004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2852936"/>
            <a:ext cx="504056" cy="129614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152" y="2708920"/>
            <a:ext cx="936104" cy="144016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Вибірковість – досвід впровадження в інших ЗВО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Ознайомлення студентів зі змістом вибіркових дисциплін – </a:t>
            </a:r>
            <a:r>
              <a:rPr lang="uk-UA" b="1" dirty="0" smtClean="0">
                <a:solidFill>
                  <a:srgbClr val="7030A0"/>
                </a:solidFill>
              </a:rPr>
              <a:t>кінець </a:t>
            </a:r>
            <a:r>
              <a:rPr lang="uk-UA" b="1" dirty="0" err="1" smtClean="0">
                <a:solidFill>
                  <a:srgbClr val="7030A0"/>
                </a:solidFill>
              </a:rPr>
              <a:t>семестра</a:t>
            </a:r>
            <a:r>
              <a:rPr lang="uk-UA" b="1" dirty="0" smtClean="0">
                <a:solidFill>
                  <a:srgbClr val="7030A0"/>
                </a:solidFill>
              </a:rPr>
              <a:t>/</a:t>
            </a:r>
            <a:r>
              <a:rPr lang="uk-UA" b="1" dirty="0" err="1" smtClean="0">
                <a:solidFill>
                  <a:srgbClr val="7030A0"/>
                </a:solidFill>
              </a:rPr>
              <a:t>навч</a:t>
            </a:r>
            <a:r>
              <a:rPr lang="uk-UA" b="1" dirty="0" smtClean="0">
                <a:solidFill>
                  <a:srgbClr val="7030A0"/>
                </a:solidFill>
              </a:rPr>
              <a:t>. року</a:t>
            </a:r>
            <a:r>
              <a:rPr lang="uk-UA" dirty="0" smtClean="0"/>
              <a:t> або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тиждень перед початком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семестра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навч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. року</a:t>
            </a:r>
            <a:r>
              <a:rPr lang="uk-UA" dirty="0" smtClean="0"/>
              <a:t> </a:t>
            </a:r>
            <a:endParaRPr lang="uk-UA" dirty="0" smtClean="0"/>
          </a:p>
          <a:p>
            <a:r>
              <a:rPr lang="uk-UA" dirty="0" smtClean="0"/>
              <a:t>2 </a:t>
            </a:r>
            <a:r>
              <a:rPr lang="uk-UA" dirty="0" err="1" smtClean="0"/>
              <a:t>“тури”</a:t>
            </a:r>
            <a:r>
              <a:rPr lang="uk-UA" dirty="0" smtClean="0"/>
              <a:t> голосування за вибіркові дисципліни</a:t>
            </a:r>
            <a:endParaRPr lang="ru-RU" dirty="0" smtClean="0"/>
          </a:p>
          <a:p>
            <a:r>
              <a:rPr lang="uk-UA" dirty="0" smtClean="0"/>
              <a:t>За 3 дні до початку </a:t>
            </a:r>
            <a:r>
              <a:rPr lang="uk-UA" dirty="0" err="1" smtClean="0"/>
              <a:t>семестра</a:t>
            </a:r>
            <a:r>
              <a:rPr lang="uk-UA" dirty="0" smtClean="0"/>
              <a:t>/</a:t>
            </a:r>
            <a:r>
              <a:rPr lang="uk-UA" dirty="0" err="1" smtClean="0"/>
              <a:t>навч</a:t>
            </a:r>
            <a:r>
              <a:rPr lang="uk-UA" dirty="0" smtClean="0"/>
              <a:t>. </a:t>
            </a:r>
            <a:r>
              <a:rPr lang="uk-UA" dirty="0" smtClean="0"/>
              <a:t>року – розподіл навантаження, складання розкладу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Шляхи реалізації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Вибірковість в рамках кафедри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Поділ групи – немає фінансування</a:t>
            </a:r>
          </a:p>
          <a:p>
            <a:r>
              <a:rPr lang="uk-UA" dirty="0" smtClean="0"/>
              <a:t>Зменшення аудиторних годин – не вихід!</a:t>
            </a:r>
          </a:p>
          <a:p>
            <a:r>
              <a:rPr lang="uk-UA" b="1" dirty="0" err="1" smtClean="0"/>
              <a:t>“Плюс”</a:t>
            </a:r>
            <a:r>
              <a:rPr lang="uk-UA" dirty="0" smtClean="0"/>
              <a:t> – навантаження та контингент лишаються в межах своєї кафедри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1202" name="AutoShape 2" descr="Картинки по запросу человек думае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ваг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861048"/>
            <a:ext cx="2513434" cy="251343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аг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052736"/>
            <a:ext cx="1907704" cy="1907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Вибірковість в рамках факультету/інституту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Більше можливостей для формування            повноцінних груп – в рамках існуючого          фінансування</a:t>
            </a:r>
          </a:p>
          <a:p>
            <a:r>
              <a:rPr lang="uk-UA" dirty="0" smtClean="0"/>
              <a:t>Аудиторні години – не зменшуються</a:t>
            </a:r>
          </a:p>
          <a:p>
            <a:r>
              <a:rPr lang="uk-UA" b="1" dirty="0" err="1" smtClean="0"/>
              <a:t>“Мінус”</a:t>
            </a:r>
            <a:r>
              <a:rPr lang="uk-UA" b="1" dirty="0" smtClean="0"/>
              <a:t> </a:t>
            </a:r>
            <a:r>
              <a:rPr lang="uk-UA" dirty="0" smtClean="0"/>
              <a:t>– навантаження та контингент можуть </a:t>
            </a:r>
            <a:r>
              <a:rPr lang="uk-UA" dirty="0" err="1" smtClean="0"/>
              <a:t>“мігрувати”</a:t>
            </a:r>
            <a:r>
              <a:rPr lang="uk-UA" dirty="0" smtClean="0"/>
              <a:t> між кафедрами</a:t>
            </a:r>
          </a:p>
          <a:p>
            <a:r>
              <a:rPr lang="uk-UA" b="1" dirty="0" err="1" smtClean="0"/>
              <a:t>“Плюс</a:t>
            </a:r>
            <a:r>
              <a:rPr lang="uk-UA" b="1" dirty="0" err="1" smtClean="0"/>
              <a:t>”</a:t>
            </a:r>
            <a:r>
              <a:rPr lang="uk-UA" b="1" dirty="0" smtClean="0"/>
              <a:t> </a:t>
            </a:r>
            <a:r>
              <a:rPr lang="uk-UA" dirty="0" smtClean="0"/>
              <a:t>– НПП вмотивовані до вдосконалення дисциплін та залучення студентів</a:t>
            </a:r>
          </a:p>
          <a:p>
            <a:r>
              <a:rPr lang="uk-UA" b="1" dirty="0" err="1" smtClean="0"/>
              <a:t>“Плюс”</a:t>
            </a:r>
            <a:r>
              <a:rPr lang="uk-UA" b="1" dirty="0" smtClean="0"/>
              <a:t> </a:t>
            </a:r>
            <a:r>
              <a:rPr lang="uk-UA" dirty="0" smtClean="0"/>
              <a:t>– конкурентний підхід</a:t>
            </a:r>
          </a:p>
          <a:p>
            <a:r>
              <a:rPr lang="uk-UA" b="1" dirty="0" smtClean="0"/>
              <a:t>Ризики</a:t>
            </a:r>
            <a:r>
              <a:rPr lang="uk-UA" dirty="0" smtClean="0"/>
              <a:t> – </a:t>
            </a:r>
            <a:r>
              <a:rPr lang="uk-UA" dirty="0" err="1" smtClean="0"/>
              <a:t>“популізм”</a:t>
            </a:r>
            <a:r>
              <a:rPr lang="uk-UA" dirty="0" smtClean="0"/>
              <a:t>, </a:t>
            </a:r>
            <a:r>
              <a:rPr lang="uk-UA" dirty="0" err="1" smtClean="0"/>
              <a:t>недоброчесна</a:t>
            </a:r>
            <a:r>
              <a:rPr lang="uk-UA" dirty="0" smtClean="0"/>
              <a:t> гра, переманювання</a:t>
            </a:r>
          </a:p>
          <a:p>
            <a:r>
              <a:rPr lang="uk-UA" b="1" dirty="0" smtClean="0"/>
              <a:t>Виклик</a:t>
            </a:r>
            <a:r>
              <a:rPr lang="uk-UA" dirty="0" smtClean="0"/>
              <a:t> – відпрацювання процедури перерозподілу навантаження та оплати праці НПП (погодинна оплата, базова ставка,…)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1202" name="AutoShape 2" descr="Картинки по запросу человек думае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Студентоцентрований</a:t>
            </a:r>
            <a:r>
              <a:rPr lang="uk-UA" b="1" dirty="0" smtClean="0"/>
              <a:t> підхід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“Ринок”</a:t>
            </a:r>
            <a:r>
              <a:rPr lang="uk-UA" dirty="0" smtClean="0"/>
              <a:t> освітніх послуг</a:t>
            </a:r>
          </a:p>
          <a:p>
            <a:r>
              <a:rPr lang="uk-UA" dirty="0" smtClean="0"/>
              <a:t>Студент – здобувач ВО – споживач освітніх послуг</a:t>
            </a:r>
          </a:p>
          <a:p>
            <a:r>
              <a:rPr lang="uk-UA" dirty="0" smtClean="0"/>
              <a:t>Вільний вибір – формування власної траєкторії навчання</a:t>
            </a:r>
          </a:p>
          <a:p>
            <a:r>
              <a:rPr lang="uk-UA" dirty="0" err="1" smtClean="0"/>
              <a:t>Силабус</a:t>
            </a:r>
            <a:r>
              <a:rPr lang="uk-UA" dirty="0" smtClean="0"/>
              <a:t> – орієнтація на студента – </a:t>
            </a:r>
            <a:r>
              <a:rPr lang="uk-UA" dirty="0" err="1" smtClean="0"/>
              <a:t>“рекламний</a:t>
            </a:r>
            <a:r>
              <a:rPr lang="uk-UA" dirty="0" smtClean="0"/>
              <a:t> </a:t>
            </a:r>
            <a:r>
              <a:rPr lang="uk-UA" dirty="0" err="1" smtClean="0"/>
              <a:t>буклет”</a:t>
            </a:r>
            <a:r>
              <a:rPr lang="uk-UA" dirty="0" smtClean="0"/>
              <a:t> дисципліни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Силабус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5733256"/>
            <a:ext cx="7992888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dirty="0">
                <a:hlinkClick r:id="rId2"/>
              </a:rPr>
              <a:t>naqa.gov.ua/</a:t>
            </a:r>
            <a:r>
              <a:rPr lang="en-US" sz="2000" dirty="0" err="1">
                <a:hlinkClick r:id="rId2"/>
              </a:rPr>
              <a:t>wp</a:t>
            </a:r>
            <a:r>
              <a:rPr lang="en-US" sz="2000" dirty="0">
                <a:hlinkClick r:id="rId2"/>
              </a:rPr>
              <a:t>-content/uploads/2019/08/</a:t>
            </a:r>
            <a:r>
              <a:rPr lang="ru-RU" sz="2000" dirty="0" err="1">
                <a:hlinkClick r:id="rId2"/>
              </a:rPr>
              <a:t>Силабус-проти-РТП</a:t>
            </a:r>
            <a:r>
              <a:rPr lang="ru-RU" sz="2000" dirty="0">
                <a:hlinkClick r:id="rId2"/>
              </a:rPr>
              <a:t>.</a:t>
            </a:r>
            <a:r>
              <a:rPr lang="en-US" sz="2000" dirty="0" err="1">
                <a:hlinkClick r:id="rId2"/>
              </a:rPr>
              <a:t>pdf</a:t>
            </a:r>
            <a:endParaRPr lang="ru-RU" sz="2000" dirty="0">
              <a:hlinkClick r:id="rId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7639" t="23556" r="8610" b="7778"/>
          <a:stretch/>
        </p:blipFill>
        <p:spPr>
          <a:xfrm>
            <a:off x="3419872" y="2276872"/>
            <a:ext cx="5162178" cy="2645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666" t="40666" r="80556" b="42667"/>
          <a:stretch/>
        </p:blipFill>
        <p:spPr>
          <a:xfrm>
            <a:off x="1619672" y="2276872"/>
            <a:ext cx="2438400" cy="142875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Силабус</a:t>
            </a:r>
            <a:r>
              <a:rPr lang="uk-UA" dirty="0" smtClean="0"/>
              <a:t> - міркування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Не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язково</a:t>
            </a:r>
            <a:r>
              <a:rPr lang="uk-UA" dirty="0" smtClean="0"/>
              <a:t>, але бажано – </a:t>
            </a:r>
            <a:r>
              <a:rPr lang="uk-UA" dirty="0" err="1" smtClean="0"/>
              <a:t>“гарна</a:t>
            </a:r>
            <a:r>
              <a:rPr lang="uk-UA" dirty="0" smtClean="0"/>
              <a:t> </a:t>
            </a:r>
            <a:r>
              <a:rPr lang="uk-UA" dirty="0" err="1" smtClean="0"/>
              <a:t>практика”</a:t>
            </a:r>
            <a:endParaRPr lang="uk-UA" dirty="0" smtClean="0"/>
          </a:p>
          <a:p>
            <a:r>
              <a:rPr lang="uk-UA" dirty="0" smtClean="0"/>
              <a:t>Відображення </a:t>
            </a:r>
            <a:r>
              <a:rPr lang="uk-UA" dirty="0" err="1" smtClean="0"/>
              <a:t>студентоцентрованого</a:t>
            </a:r>
            <a:r>
              <a:rPr lang="uk-UA" dirty="0" smtClean="0"/>
              <a:t> підходу</a:t>
            </a:r>
          </a:p>
          <a:p>
            <a:r>
              <a:rPr lang="uk-UA" dirty="0" smtClean="0"/>
              <a:t>Документ для студента – </a:t>
            </a:r>
            <a:r>
              <a:rPr lang="uk-UA" dirty="0" err="1" smtClean="0"/>
              <a:t>“вільний</a:t>
            </a:r>
            <a:r>
              <a:rPr lang="uk-UA" dirty="0" smtClean="0"/>
              <a:t> </a:t>
            </a:r>
            <a:r>
              <a:rPr lang="uk-UA" dirty="0" err="1" smtClean="0"/>
              <a:t>ринок”</a:t>
            </a:r>
            <a:endParaRPr lang="uk-UA" dirty="0" smtClean="0"/>
          </a:p>
          <a:p>
            <a:r>
              <a:rPr lang="uk-UA" dirty="0" smtClean="0"/>
              <a:t>Автономія ЗВО – гарант ОП – викладач</a:t>
            </a:r>
          </a:p>
          <a:p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язкові</a:t>
            </a:r>
            <a:r>
              <a:rPr lang="uk-UA" dirty="0" smtClean="0"/>
              <a:t> елементи - структура</a:t>
            </a:r>
          </a:p>
          <a:p>
            <a:r>
              <a:rPr lang="uk-UA" dirty="0" smtClean="0"/>
              <a:t>Індивідуальність – інструменти зацікавлення (не перетворити на шаблон!)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6" name="Рисунок 5" descr="Thinking man.jpg"/>
          <p:cNvPicPr>
            <a:picLocks noChangeAspect="1"/>
          </p:cNvPicPr>
          <p:nvPr/>
        </p:nvPicPr>
        <p:blipFill>
          <a:blip r:embed="rId2" cstate="print"/>
          <a:srcRect b="9610"/>
          <a:stretch>
            <a:fillRect/>
          </a:stretch>
        </p:blipFill>
        <p:spPr>
          <a:xfrm>
            <a:off x="395536" y="332656"/>
            <a:ext cx="1584176" cy="1097819"/>
          </a:xfrm>
          <a:prstGeom prst="rect">
            <a:avLst/>
          </a:prstGeom>
        </p:spPr>
      </p:pic>
      <p:pic>
        <p:nvPicPr>
          <p:cNvPr id="7" name="Рисунок 6" descr="Ыде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941168"/>
            <a:ext cx="1584176" cy="1584176"/>
          </a:xfrm>
          <a:prstGeom prst="rect">
            <a:avLst/>
          </a:prstGeom>
        </p:spPr>
      </p:pic>
      <p:pic>
        <p:nvPicPr>
          <p:cNvPr id="8" name="Рисунок 7" descr="ринок.jpg"/>
          <p:cNvPicPr>
            <a:picLocks noChangeAspect="1"/>
          </p:cNvPicPr>
          <p:nvPr/>
        </p:nvPicPr>
        <p:blipFill>
          <a:blip r:embed="rId4" cstate="print"/>
          <a:srcRect b="10226"/>
          <a:stretch>
            <a:fillRect/>
          </a:stretch>
        </p:blipFill>
        <p:spPr>
          <a:xfrm>
            <a:off x="755576" y="5301208"/>
            <a:ext cx="1927860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412776"/>
            <a:ext cx="3960440" cy="4450506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Процедура акредитації освітніх програм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398568"/>
            <a:ext cx="7992888" cy="459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hlinkClick r:id="rId2"/>
              </a:rPr>
              <a:t>https://naqa.gov.ua/wp-content/uploads/2019/07/Scheme.pdf</a:t>
            </a:r>
            <a:endParaRPr lang="ru-RU" sz="2000" dirty="0"/>
          </a:p>
        </p:txBody>
      </p:sp>
      <p:pic>
        <p:nvPicPr>
          <p:cNvPr id="7" name="Рисунок 6" descr="0002.jpg"/>
          <p:cNvPicPr>
            <a:picLocks noChangeAspect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>
          <a:xfrm>
            <a:off x="683568" y="692696"/>
            <a:ext cx="4081312" cy="543024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Формування експертної групи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 ОП – 3 експерти (в т.ч. 1 здобувач вищої освіти)</a:t>
            </a:r>
          </a:p>
          <a:p>
            <a:r>
              <a:rPr lang="uk-UA" dirty="0" smtClean="0"/>
              <a:t>Кожна додаткова ОП при одночасній виїзній експертизі – додатково +1 експерт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Наказ про формування експертної групи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484784"/>
            <a:ext cx="3816424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dirty="0">
                <a:hlinkClick r:id="rId2"/>
              </a:rPr>
              <a:t>naqa.gov.ua/</a:t>
            </a:r>
            <a:r>
              <a:rPr lang="ru-RU" sz="2000" dirty="0" err="1">
                <a:hlinkClick r:id="rId2"/>
              </a:rPr>
              <a:t>акредитація</a:t>
            </a:r>
            <a:endParaRPr lang="ru-RU" sz="2000" dirty="0">
              <a:hlinkClick r:id="rId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9272" t="17450" r="39466" b="27950"/>
          <a:stretch>
            <a:fillRect/>
          </a:stretch>
        </p:blipFill>
        <p:spPr bwMode="auto">
          <a:xfrm>
            <a:off x="971600" y="1484784"/>
            <a:ext cx="3456384" cy="499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Онлайн-тренінг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https://edx.prometheus.org.ua/courses/course-v1:NAQA+EPA101+2019_T3/course/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3801" r="12298" b="12200"/>
          <a:stretch>
            <a:fillRect/>
          </a:stretch>
        </p:blipFill>
        <p:spPr bwMode="auto">
          <a:xfrm>
            <a:off x="827584" y="1916832"/>
            <a:ext cx="7488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Методичні рекомендації експертам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Гнучкість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Критеріїв</a:t>
            </a:r>
            <a:r>
              <a:rPr lang="ru-RU" b="1" i="1" dirty="0" smtClean="0"/>
              <a:t>: </a:t>
            </a:r>
            <a:r>
              <a:rPr lang="ru-RU" b="1" i="1" dirty="0" err="1" smtClean="0"/>
              <a:t>автономія</a:t>
            </a:r>
            <a:r>
              <a:rPr lang="ru-RU" b="1" i="1" dirty="0" smtClean="0"/>
              <a:t> ЗВО, </a:t>
            </a:r>
            <a:r>
              <a:rPr lang="ru-RU" b="1" i="1" dirty="0" err="1" smtClean="0"/>
              <a:t>урахування</a:t>
            </a:r>
            <a:r>
              <a:rPr lang="ru-RU" b="1" i="1" dirty="0" smtClean="0"/>
              <a:t> контексту та роль </a:t>
            </a:r>
            <a:r>
              <a:rPr lang="ru-RU" b="1" i="1" dirty="0" err="1" smtClean="0"/>
              <a:t>стейкхолдерів</a:t>
            </a:r>
            <a:endParaRPr lang="ru-RU" b="1" i="1" dirty="0" smtClean="0"/>
          </a:p>
          <a:p>
            <a:pPr marL="514350" indent="-51435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 smtClean="0"/>
              <a:t>поваги</a:t>
            </a:r>
            <a:r>
              <a:rPr lang="ru-RU" dirty="0" smtClean="0"/>
              <a:t> до </a:t>
            </a:r>
            <a:r>
              <a:rPr lang="ru-RU" dirty="0" err="1" smtClean="0"/>
              <a:t>автономії</a:t>
            </a:r>
            <a:r>
              <a:rPr lang="ru-RU" dirty="0" smtClean="0"/>
              <a:t> ЗВО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 smtClean="0"/>
              <a:t>урахування</a:t>
            </a:r>
            <a:r>
              <a:rPr lang="ru-RU" dirty="0" smtClean="0"/>
              <a:t> контексту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 smtClean="0"/>
              <a:t>урахування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стейкхолдерів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6398568"/>
            <a:ext cx="7992888" cy="45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1600" dirty="0">
                <a:hlinkClick r:id="rId2"/>
              </a:rPr>
              <a:t>naqa.gov.ua/</a:t>
            </a:r>
            <a:r>
              <a:rPr lang="en-US" sz="1600" dirty="0" err="1">
                <a:hlinkClick r:id="rId2"/>
              </a:rPr>
              <a:t>wp</a:t>
            </a:r>
            <a:r>
              <a:rPr lang="en-US" sz="1600" dirty="0">
                <a:hlinkClick r:id="rId2"/>
              </a:rPr>
              <a:t>-content/uploads/2019/09/</a:t>
            </a:r>
            <a:r>
              <a:rPr lang="ru-RU" sz="1600" dirty="0" err="1">
                <a:hlinkClick r:id="rId2"/>
              </a:rPr>
              <a:t>Методичні-рекомендації_для-експертів</a:t>
            </a:r>
            <a:r>
              <a:rPr lang="ru-RU" sz="1600" dirty="0">
                <a:hlinkClick r:id="rId2"/>
              </a:rPr>
              <a:t>.</a:t>
            </a:r>
            <a:r>
              <a:rPr lang="en-US" sz="1600" dirty="0" err="1">
                <a:hlinkClick r:id="rId2"/>
              </a:rPr>
              <a:t>pdf</a:t>
            </a:r>
            <a:endParaRPr lang="ru-RU" sz="1600" dirty="0">
              <a:hlinkClick r:id="rId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ru-RU" b="1" dirty="0" smtClean="0"/>
              <a:t>КРИТЕРІЇ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оцінювання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 </a:t>
            </a:r>
            <a:r>
              <a:rPr lang="ru-RU" b="1" dirty="0" smtClean="0"/>
              <a:t>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Додаток</a:t>
            </a:r>
            <a:r>
              <a:rPr lang="ru-RU" dirty="0" smtClean="0"/>
              <a:t> до </a:t>
            </a:r>
            <a:r>
              <a:rPr lang="ru-RU" dirty="0" err="1" smtClean="0"/>
              <a:t>Положення</a:t>
            </a:r>
            <a:r>
              <a:rPr lang="ru-RU" dirty="0" smtClean="0"/>
              <a:t> про </a:t>
            </a:r>
            <a:r>
              <a:rPr lang="ru-RU" dirty="0" err="1" smtClean="0"/>
              <a:t>акредитацію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, за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здобувачів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(пункт 6 </a:t>
            </a:r>
            <a:r>
              <a:rPr lang="ru-RU" dirty="0" err="1" smtClean="0"/>
              <a:t>розділу</a:t>
            </a:r>
            <a:r>
              <a:rPr lang="ru-RU" dirty="0" smtClean="0"/>
              <a:t> </a:t>
            </a:r>
            <a:r>
              <a:rPr lang="en-US" dirty="0" smtClean="0"/>
              <a:t>I)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9 критеріїв – ОП бакалавра, магістра</a:t>
            </a:r>
          </a:p>
          <a:p>
            <a:r>
              <a:rPr lang="uk-UA" dirty="0" smtClean="0"/>
              <a:t>10 критеріїв – </a:t>
            </a:r>
            <a:r>
              <a:rPr lang="en-US" dirty="0" smtClean="0"/>
              <a:t>PhD</a:t>
            </a:r>
            <a:endParaRPr lang="uk-UA" dirty="0" smtClean="0"/>
          </a:p>
          <a:p>
            <a:pPr algn="ctr">
              <a:buNone/>
            </a:pPr>
            <a:r>
              <a:rPr lang="uk-UA" sz="2400" i="1" dirty="0" smtClean="0"/>
              <a:t>+ </a:t>
            </a:r>
            <a:r>
              <a:rPr lang="uk-UA" sz="2400" i="1" dirty="0" err="1" smtClean="0"/>
              <a:t>підкритерії</a:t>
            </a:r>
            <a:r>
              <a:rPr lang="uk-UA" sz="2400" i="1" dirty="0" smtClean="0"/>
              <a:t> (від 3 до 9)</a:t>
            </a:r>
            <a:endParaRPr lang="uk-UA" sz="2400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6398568"/>
            <a:ext cx="7992888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dirty="0" smtClean="0">
                <a:hlinkClick r:id="rId2"/>
              </a:rPr>
              <a:t>https://zakon.rada.gov.ua/laws/show/z0880-19#n182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77E-F0BF-4656-8D62-B5A383341ED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1229</Words>
  <Application>Microsoft Office PowerPoint</Application>
  <PresentationFormat>Экран (4:3)</PresentationFormat>
  <Paragraphs>418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Національне агентство із забезпечення якості вищої освіти</vt:lpstr>
      <vt:lpstr>Положення про акредитацію освітніх програм</vt:lpstr>
      <vt:lpstr>Підготовка до акредитації освітніх програм</vt:lpstr>
      <vt:lpstr>Процедура акредитації освітніх програм</vt:lpstr>
      <vt:lpstr>Формування експертної групи</vt:lpstr>
      <vt:lpstr>Наказ про формування експертної групи</vt:lpstr>
      <vt:lpstr>Онлайн-тренінг</vt:lpstr>
      <vt:lpstr>Методичні рекомендації експертам</vt:lpstr>
      <vt:lpstr>КРИТЕРІЇ оцінювання якості ОП</vt:lpstr>
      <vt:lpstr>Методичні рекомендації експертам – додатково по конкретній ОП</vt:lpstr>
      <vt:lpstr>Підготовка до виїзної акредитації</vt:lpstr>
      <vt:lpstr>Програма візиту</vt:lpstr>
      <vt:lpstr>Зустрічі з фокус-групами</vt:lpstr>
      <vt:lpstr>Зустрічі з фокус-групами - обов’язкові</vt:lpstr>
      <vt:lpstr>Зустрічі з фокус-групами - додаткові</vt:lpstr>
      <vt:lpstr>Фінальна зустріч</vt:lpstr>
      <vt:lpstr>Огляд матеріально-технічної бази</vt:lpstr>
      <vt:lpstr>Нормативна база</vt:lpstr>
      <vt:lpstr>Можливі “підводні камені”</vt:lpstr>
      <vt:lpstr>Освітня програма</vt:lpstr>
      <vt:lpstr>Компетентності vs. Результати навчання</vt:lpstr>
      <vt:lpstr>Компетентності – зі стандарту ВО та освітньої програми</vt:lpstr>
      <vt:lpstr>Компетентності</vt:lpstr>
      <vt:lpstr>Результати навчання – як формулювати?</vt:lpstr>
      <vt:lpstr>Результати навчання – зі стандарту ВО та освітньої програми</vt:lpstr>
      <vt:lpstr>ОП – таблиця відповідності</vt:lpstr>
      <vt:lpstr>ОП – таблиця відповідності</vt:lpstr>
      <vt:lpstr>Вибірковість дисциплін</vt:lpstr>
      <vt:lpstr>Навчальний план - приклад</vt:lpstr>
      <vt:lpstr>Навчальний план - блоки</vt:lpstr>
      <vt:lpstr>Навчальний план - приклад</vt:lpstr>
      <vt:lpstr>Вибірковість – досвід впровадження в інших ЗВО</vt:lpstr>
      <vt:lpstr>Шляхи реалізації</vt:lpstr>
      <vt:lpstr>Вибірковість в рамках кафедри</vt:lpstr>
      <vt:lpstr>Вибірковість в рамках факультету/інституту</vt:lpstr>
      <vt:lpstr>Студентоцентрований підхід</vt:lpstr>
      <vt:lpstr>Силабус</vt:lpstr>
      <vt:lpstr>Силабус - міркування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Національне агентство із забезпечення якості вищої освіти</dc:title>
  <dc:creator>Admin</dc:creator>
  <cp:lastModifiedBy>Admin</cp:lastModifiedBy>
  <cp:revision>26</cp:revision>
  <dcterms:created xsi:type="dcterms:W3CDTF">2019-12-16T15:46:08Z</dcterms:created>
  <dcterms:modified xsi:type="dcterms:W3CDTF">2019-12-18T08:50:15Z</dcterms:modified>
</cp:coreProperties>
</file>