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65" r:id="rId5"/>
    <p:sldId id="271" r:id="rId6"/>
    <p:sldId id="275" r:id="rId7"/>
    <p:sldId id="276" r:id="rId8"/>
    <p:sldId id="270" r:id="rId9"/>
    <p:sldId id="272" r:id="rId10"/>
    <p:sldId id="273" r:id="rId11"/>
    <p:sldId id="257" r:id="rId12"/>
    <p:sldId id="258" r:id="rId13"/>
    <p:sldId id="259" r:id="rId14"/>
    <p:sldId id="260" r:id="rId15"/>
    <p:sldId id="274" r:id="rId16"/>
    <p:sldId id="261" r:id="rId17"/>
    <p:sldId id="263" r:id="rId18"/>
    <p:sldId id="264" r:id="rId19"/>
    <p:sldId id="268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58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2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632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30067" y="6333400"/>
            <a:ext cx="12222000" cy="5248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rgbClr val="1C39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5600" y="2053300"/>
            <a:ext cx="11360800" cy="1936800"/>
          </a:xfrm>
          <a:prstGeom prst="rect">
            <a:avLst/>
          </a:prstGeom>
          <a:noFill/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48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buNone/>
              <a:defRPr sz="19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fld id="{D4393B39-F048-4B90-B3AA-316FDCF41DA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Google Shape;18;p3"/>
          <p:cNvSpPr/>
          <p:nvPr/>
        </p:nvSpPr>
        <p:spPr>
          <a:xfrm>
            <a:off x="-30067" y="-16000"/>
            <a:ext cx="12222000" cy="12220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7200" y="56000"/>
            <a:ext cx="731599" cy="1062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02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2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08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4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7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55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22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01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77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330D-40D5-40EA-B7F7-BE956C0E5B27}" type="datetimeFigureOut">
              <a:rPr lang="uk-UA" smtClean="0"/>
              <a:pPr/>
              <a:t>28.02.2020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D9B9-5721-426B-B8FA-3AE5347E11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6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5102" y="1597081"/>
            <a:ext cx="9585650" cy="30839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Особливості оновлення освітніх програм та формування навчальних планів</a:t>
            </a:r>
            <a:endParaRPr lang="uk-UA" sz="54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76" y="1422364"/>
            <a:ext cx="11360800" cy="193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МАТРИЦЯ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ВІДПОВІДНОСТІ ПРОГРАМНИХ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КОМПЕТЕНТНОСТЕЙ КОМПОНЕНТАМ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ОСВІТНЬОЇ ПРОГРАМИ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758183"/>
            <a:ext cx="12192000" cy="2418779"/>
          </a:xfrm>
          <a:noFill/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="horz" wrap="square" lIns="121897" tIns="121897" rIns="121897" bIns="121897" rtlCol="0" anchor="t" anchorCtr="0">
            <a:normAutofit fontScale="97500"/>
          </a:bodyPr>
          <a:lstStyle/>
          <a:p>
            <a:pPr algn="ctr">
              <a:spcBef>
                <a:spcPts val="0"/>
              </a:spcBef>
              <a:buClr>
                <a:srgbClr val="0B5394"/>
              </a:buClr>
              <a:buSzPts val="3600"/>
              <a:buFont typeface="Exo 2"/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a typeface="Exo 2"/>
                <a:cs typeface="Exo 2"/>
                <a:sym typeface="Exo 2"/>
              </a:rPr>
              <a:t>МАТРИЦЯ ЗАБЕЗПЕЧЕННЯ ПРОГРАМНИХ РЕЗУЛЬТАТІВНАВЧАННЯ ВІДПОВІДНИМИ КОМПОНЕНТАМИ ОСВІТНЬОЇ ПРОГРАМИ</a:t>
            </a:r>
            <a:endParaRPr lang="uk-UA" sz="4800" b="1" dirty="0">
              <a:solidFill>
                <a:schemeClr val="accent1">
                  <a:lumMod val="75000"/>
                </a:schemeClr>
              </a:solidFill>
              <a:ea typeface="Exo 2"/>
              <a:cs typeface="Exo 2"/>
              <a:sym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11507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DD2F4A-A5BC-459F-B451-EB19E4C09590}" type="slidenum">
              <a:rPr lang="ru-RU" sz="2000" b="1">
                <a:solidFill>
                  <a:srgbClr val="7030A0"/>
                </a:solidFill>
              </a:rPr>
              <a:pPr/>
              <a:t>11</a:t>
            </a:fld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2" t="51293" r="37661" b="20669"/>
          <a:stretch/>
        </p:blipFill>
        <p:spPr bwMode="auto">
          <a:xfrm>
            <a:off x="1651881" y="3356496"/>
            <a:ext cx="84804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312024" y="3356993"/>
            <a:ext cx="2449252" cy="3024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3359696" y="4077072"/>
            <a:ext cx="2449252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8887" y="1050845"/>
            <a:ext cx="2319907" cy="219907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557134" y="2569014"/>
            <a:ext cx="3115449" cy="6439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4002209" y="200385"/>
            <a:ext cx="3926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Навчальні плани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00" y="233644"/>
            <a:ext cx="11360800" cy="19368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  Навчальний </a:t>
            </a:r>
            <a:r>
              <a:rPr lang="uk-UA" b="1" dirty="0">
                <a:solidFill>
                  <a:schemeClr val="bg1"/>
                </a:solidFill>
              </a:rPr>
              <a:t>план бакалавра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3015170"/>
              </p:ext>
            </p:extLst>
          </p:nvPr>
        </p:nvGraphicFramePr>
        <p:xfrm>
          <a:off x="664399" y="1279398"/>
          <a:ext cx="10921048" cy="492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0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99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noProof="0" dirty="0" smtClean="0"/>
                        <a:t>V. План освітнього процесу</a:t>
                      </a:r>
                      <a:endParaRPr lang="uk-UA" sz="24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9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noProof="0" dirty="0" smtClean="0"/>
                        <a:t>1. НОРМАТИВНІ освітні компоненти</a:t>
                      </a:r>
                      <a:endParaRPr lang="uk-UA" sz="2000" b="1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9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1.1. Цикл загальної підготовки</a:t>
                      </a:r>
                      <a:endParaRPr lang="uk-UA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9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1.2. Цикл професійної підготовки</a:t>
                      </a:r>
                      <a:endParaRPr lang="uk-UA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pPr algn="r"/>
                      <a:r>
                        <a:rPr lang="uk-UA" sz="2000" noProof="0" dirty="0" smtClean="0"/>
                        <a:t>               ВСЬОГО нормативних 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noProof="0" dirty="0" smtClean="0"/>
                        <a:t>180</a:t>
                      </a:r>
                      <a:endParaRPr lang="uk-UA" sz="2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9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noProof="0" dirty="0" smtClean="0"/>
                        <a:t>2. ВИБІРКОВІ освітні компоненти</a:t>
                      </a:r>
                      <a:endParaRPr lang="uk-UA" sz="2000" b="1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29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2.1. Цикл загальної підготовки </a:t>
                      </a:r>
                      <a:br>
                        <a:rPr lang="uk-UA" sz="2000" noProof="0" dirty="0" smtClean="0"/>
                      </a:br>
                      <a:r>
                        <a:rPr lang="uk-UA" sz="2000" noProof="0" dirty="0" smtClean="0"/>
                        <a:t>(Вибіркові освітні компоненти з </a:t>
                      </a:r>
                      <a:r>
                        <a:rPr lang="uk-UA" sz="2000" noProof="0" dirty="0" err="1" smtClean="0"/>
                        <a:t>загальноуніверситетського</a:t>
                      </a:r>
                      <a:r>
                        <a:rPr lang="uk-UA" sz="2000" noProof="0" dirty="0" smtClean="0"/>
                        <a:t> Каталогу)</a:t>
                      </a:r>
                      <a:endParaRPr lang="uk-UA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29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2.2. Цикл професійної підготовки </a:t>
                      </a:r>
                      <a:br>
                        <a:rPr lang="uk-UA" sz="2000" noProof="0" dirty="0" smtClean="0"/>
                      </a:br>
                      <a:r>
                        <a:rPr lang="uk-UA" sz="2000" noProof="0" dirty="0" smtClean="0"/>
                        <a:t>(Вибіркові освітні компоненти з </a:t>
                      </a:r>
                      <a:r>
                        <a:rPr lang="uk-UA" sz="2000" noProof="0" dirty="0" err="1" smtClean="0"/>
                        <a:t>міжфакультетського</a:t>
                      </a:r>
                      <a:r>
                        <a:rPr lang="uk-UA" sz="2000" noProof="0" dirty="0" smtClean="0"/>
                        <a:t>/факультетського/кафедрального  Каталогів)</a:t>
                      </a:r>
                      <a:endParaRPr lang="uk-UA" sz="2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pPr algn="r"/>
                      <a:r>
                        <a:rPr lang="uk-UA" sz="2000" noProof="0" dirty="0" smtClean="0"/>
                        <a:t>ВСЬОГО вибіркових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noProof="0" dirty="0" smtClean="0"/>
                        <a:t>60</a:t>
                      </a:r>
                      <a:endParaRPr lang="uk-UA" sz="2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pPr algn="r"/>
                      <a:r>
                        <a:rPr lang="uk-UA" sz="2000" noProof="0" dirty="0" smtClean="0"/>
                        <a:t>ЗАГАЛЬНА КІЛЬКІСТЬ 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noProof="0" dirty="0" smtClean="0"/>
                        <a:t>240</a:t>
                      </a:r>
                      <a:endParaRPr lang="uk-UA" sz="2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11" y="123916"/>
            <a:ext cx="11360800" cy="19368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 Навчальний </a:t>
            </a:r>
            <a:r>
              <a:rPr lang="uk-UA" b="1" dirty="0">
                <a:solidFill>
                  <a:schemeClr val="bg1"/>
                </a:solidFill>
              </a:rPr>
              <a:t>план бакалавра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DD2F4A-A5BC-459F-B451-EB19E4C09590}" type="slidenum">
              <a:rPr lang="ru-RU" sz="2000" b="1">
                <a:solidFill>
                  <a:srgbClr val="7030A0"/>
                </a:solidFill>
              </a:rPr>
              <a:pPr/>
              <a:t>13</a:t>
            </a:fld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9" t="27092" r="44018" b="35996"/>
          <a:stretch/>
        </p:blipFill>
        <p:spPr bwMode="auto">
          <a:xfrm>
            <a:off x="1785809" y="1026446"/>
            <a:ext cx="7522783" cy="551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1685460" y="3429000"/>
            <a:ext cx="2449252" cy="5760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11" name="Овал 10"/>
          <p:cNvSpPr/>
          <p:nvPr/>
        </p:nvSpPr>
        <p:spPr>
          <a:xfrm>
            <a:off x="1685460" y="5440657"/>
            <a:ext cx="2449252" cy="504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12" name="Овал 11"/>
          <p:cNvSpPr/>
          <p:nvPr/>
        </p:nvSpPr>
        <p:spPr>
          <a:xfrm>
            <a:off x="1653614" y="1472184"/>
            <a:ext cx="3585898" cy="1362618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2881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00" y="126471"/>
            <a:ext cx="11360800" cy="19368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  Навчальний </a:t>
            </a:r>
            <a:r>
              <a:rPr lang="uk-UA" b="1" dirty="0">
                <a:solidFill>
                  <a:schemeClr val="bg1"/>
                </a:solidFill>
              </a:rPr>
              <a:t>план бакалавра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9" t="63438" r="15610" b="9799"/>
          <a:stretch/>
        </p:blipFill>
        <p:spPr bwMode="auto">
          <a:xfrm>
            <a:off x="1226156" y="1336282"/>
            <a:ext cx="9881767" cy="45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7929" y="4221088"/>
            <a:ext cx="508473" cy="477054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500" b="1" dirty="0"/>
              <a:t>14</a:t>
            </a:r>
            <a:endParaRPr lang="uk-UA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47928" y="5661248"/>
            <a:ext cx="508473" cy="477054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500" b="1" dirty="0"/>
              <a:t>46</a:t>
            </a:r>
            <a:endParaRPr lang="uk-UA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3514" y="5898534"/>
            <a:ext cx="29957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Курсова робота / </a:t>
            </a:r>
            <a:r>
              <a:rPr lang="uk-UA" dirty="0" err="1"/>
              <a:t>проєкт</a:t>
            </a:r>
            <a:r>
              <a:rPr lang="uk-UA" dirty="0"/>
              <a:t> з…..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75520" y="5733256"/>
            <a:ext cx="280831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775520" y="5805264"/>
            <a:ext cx="292375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336" y="206212"/>
            <a:ext cx="11360800" cy="19368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Каталоги вибіркових дисциплін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808" y="1954560"/>
            <a:ext cx="10277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dirty="0">
                <a:ea typeface="Times New Roman" panose="02020603050405020304" pitchFamily="18" charset="0"/>
              </a:rPr>
              <a:t>8.4. Забезпечити формування Каталогів вибіркових дисциплін вільного вибору (</a:t>
            </a:r>
            <a:r>
              <a:rPr lang="uk-UA" sz="3000" dirty="0" err="1">
                <a:ea typeface="Times New Roman" panose="02020603050405020304" pitchFamily="18" charset="0"/>
              </a:rPr>
              <a:t>міжфакультетський</a:t>
            </a:r>
            <a:r>
              <a:rPr lang="uk-UA" sz="3000" dirty="0">
                <a:ea typeface="Times New Roman" panose="02020603050405020304" pitchFamily="18" charset="0"/>
              </a:rPr>
              <a:t>, факультетський та/або кафедральний), які є складовими відповідних освітніх програм і навчальних планів, </a:t>
            </a:r>
            <a:r>
              <a:rPr lang="uk-UA" sz="3000" dirty="0" smtClean="0">
                <a:ea typeface="Times New Roman" panose="02020603050405020304" pitchFamily="18" charset="0"/>
              </a:rPr>
              <a:t/>
            </a:r>
            <a:br>
              <a:rPr lang="uk-UA" sz="3000" dirty="0" smtClean="0">
                <a:ea typeface="Times New Roman" panose="02020603050405020304" pitchFamily="18" charset="0"/>
              </a:rPr>
            </a:br>
            <a:r>
              <a:rPr lang="uk-UA" sz="3000" dirty="0" smtClean="0">
                <a:ea typeface="Times New Roman" panose="02020603050405020304" pitchFamily="18" charset="0"/>
              </a:rPr>
              <a:t>та </a:t>
            </a:r>
            <a:r>
              <a:rPr lang="uk-UA" sz="3000" dirty="0">
                <a:ea typeface="Times New Roman" panose="02020603050405020304" pitchFamily="18" charset="0"/>
              </a:rPr>
              <a:t>розробити до 15 березня 2020 року </a:t>
            </a:r>
            <a:r>
              <a:rPr lang="uk-UA" sz="3000" dirty="0" smtClean="0">
                <a:ea typeface="Times New Roman" panose="02020603050405020304" pitchFamily="18" charset="0"/>
              </a:rPr>
              <a:t/>
            </a:r>
            <a:br>
              <a:rPr lang="uk-UA" sz="3000" dirty="0" smtClean="0">
                <a:ea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Положення </a:t>
            </a:r>
            <a:r>
              <a:rPr lang="uk-UA" sz="3000" dirty="0">
                <a:solidFill>
                  <a:srgbClr val="FF0000"/>
                </a:solidFill>
                <a:ea typeface="Times New Roman" panose="02020603050405020304" pitchFamily="18" charset="0"/>
              </a:rPr>
              <a:t>про систему вибору дисциплін студентами </a:t>
            </a:r>
            <a:r>
              <a:rPr lang="uk-UA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інституту / факультету </a:t>
            </a:r>
            <a:r>
              <a:rPr lang="uk-UA" sz="3000" dirty="0">
                <a:solidFill>
                  <a:srgbClr val="FF0000"/>
                </a:solidFill>
                <a:ea typeface="Times New Roman" panose="02020603050405020304" pitchFamily="18" charset="0"/>
              </a:rPr>
              <a:t>з відповідним </a:t>
            </a:r>
            <a:r>
              <a:rPr lang="uk-UA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затвердженням </a:t>
            </a:r>
            <a:br>
              <a:rPr lang="uk-UA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(вченою радою факультету/інституту)</a:t>
            </a:r>
            <a:br>
              <a:rPr lang="uk-UA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uk-UA" sz="3000" dirty="0">
                <a:solidFill>
                  <a:srgbClr val="FF0000"/>
                </a:solidFill>
                <a:ea typeface="Times New Roman" panose="02020603050405020304" pitchFamily="18" charset="0"/>
              </a:rPr>
              <a:t>та доведенням до студентів</a:t>
            </a:r>
            <a:r>
              <a:rPr lang="uk-UA" sz="30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5950" y="1388102"/>
            <a:ext cx="81526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 smtClean="0">
                <a:ea typeface="Times New Roman" panose="02020603050405020304" pitchFamily="18" charset="0"/>
              </a:rPr>
              <a:t>8. Директорам інститутів, деканам факультетів:</a:t>
            </a: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250498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411" y="0"/>
            <a:ext cx="11360800" cy="19368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 </a:t>
            </a:r>
            <a:r>
              <a:rPr lang="uk-UA" b="1" dirty="0" smtClean="0">
                <a:solidFill>
                  <a:schemeClr val="bg1"/>
                </a:solidFill>
              </a:rPr>
              <a:t>Навчальний план магістра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DD2F4A-A5BC-459F-B451-EB19E4C09590}" type="slidenum">
              <a:rPr lang="ru-RU" sz="2000" b="1">
                <a:solidFill>
                  <a:srgbClr val="7030A0"/>
                </a:solidFill>
              </a:rPr>
              <a:pPr/>
              <a:t>16</a:t>
            </a:fld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92836" y="1204278"/>
            <a:ext cx="10569575" cy="51831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Нормативні</a:t>
            </a:r>
            <a:r>
              <a:rPr lang="uk-UA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освітні компоненти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Інтелектуальна власність та патентознавство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Сталий розвиток*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Інноваційний менеджмент / </a:t>
            </a:r>
            <a:r>
              <a:rPr lang="uk-UA" dirty="0" err="1" smtClean="0"/>
              <a:t>стартап</a:t>
            </a:r>
            <a:r>
              <a:rPr lang="uk-UA" dirty="0" smtClean="0"/>
              <a:t>*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Іноземна мова (</a:t>
            </a:r>
            <a:r>
              <a:rPr lang="uk-UA" sz="2600" dirty="0"/>
              <a:t>вибір мови та рівня викладання)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Наукова робота за темою дисертації</a:t>
            </a:r>
          </a:p>
          <a:p>
            <a:pPr marL="0" indent="0">
              <a:buNone/>
            </a:pPr>
            <a:r>
              <a:rPr lang="uk-UA" dirty="0" smtClean="0"/>
              <a:t>	- Педагогіка </a:t>
            </a:r>
            <a:r>
              <a:rPr lang="uk-UA" dirty="0"/>
              <a:t>вищої </a:t>
            </a:r>
            <a:r>
              <a:rPr lang="uk-UA" dirty="0" smtClean="0"/>
              <a:t>школи* </a:t>
            </a:r>
            <a:r>
              <a:rPr lang="uk-UA" dirty="0"/>
              <a:t>(для </a:t>
            </a:r>
            <a:r>
              <a:rPr lang="ru-RU" dirty="0" err="1" smtClean="0">
                <a:solidFill>
                  <a:srgbClr val="00B050"/>
                </a:solidFill>
              </a:rPr>
              <a:t>наукових</a:t>
            </a:r>
            <a:r>
              <a:rPr lang="uk-UA" dirty="0" smtClean="0"/>
              <a:t>)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Переддипломна/науково-дослідна практика 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</a:t>
            </a:r>
            <a:r>
              <a:rPr lang="uk-UA" dirty="0"/>
              <a:t>Робота над магістерською дисертацією</a:t>
            </a:r>
            <a:endParaRPr lang="uk-UA" dirty="0" smtClean="0"/>
          </a:p>
          <a:p>
            <a:pPr marL="0" indent="0">
              <a:buNone/>
            </a:pPr>
            <a:endParaRPr lang="uk-UA" sz="900" dirty="0"/>
          </a:p>
          <a:p>
            <a:pPr marL="0" indent="0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</a:rPr>
              <a:t>Назва визначається розробниками освітньої 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</a:rPr>
              <a:t>програми з Довідника</a:t>
            </a:r>
            <a:endParaRPr lang="uk-UA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40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20" y="139040"/>
            <a:ext cx="11360800" cy="19368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Навчальний план магістра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DD2F4A-A5BC-459F-B451-EB19E4C09590}" type="slidenum">
              <a:rPr lang="ru-RU" sz="2000" b="1">
                <a:solidFill>
                  <a:srgbClr val="7030A0"/>
                </a:solidFill>
              </a:rPr>
              <a:pPr/>
              <a:t>17</a:t>
            </a:fld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60120" y="1208024"/>
            <a:ext cx="9388475" cy="5211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                </a:t>
            </a:r>
            <a:r>
              <a:rPr lang="uk-UA" sz="5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Вибіркові освітні </a:t>
            </a:r>
            <a:r>
              <a:rPr lang="uk-UA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компоненти</a:t>
            </a:r>
            <a:endParaRPr lang="uk-UA" sz="5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b="1" dirty="0" smtClean="0"/>
              <a:t>ЗАГАЛЬНОУНІВЕРСИТЕТСЬКИЙ каталог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- </a:t>
            </a:r>
            <a:r>
              <a:rPr lang="uk-UA" b="1" dirty="0" smtClean="0"/>
              <a:t>	</a:t>
            </a:r>
            <a:r>
              <a:rPr lang="uk-UA" b="1" dirty="0" smtClean="0">
                <a:solidFill>
                  <a:srgbClr val="FF0000"/>
                </a:solidFill>
              </a:rPr>
              <a:t>немає</a:t>
            </a:r>
          </a:p>
          <a:p>
            <a:pPr marL="0" indent="0">
              <a:buNone/>
            </a:pPr>
            <a:r>
              <a:rPr lang="uk-UA" b="1" dirty="0" smtClean="0"/>
              <a:t>МІЖФАКУЛЬТЕТСЬКИЙ / ФАКУЛЬТЕТСЬКИЙ / КАФЕДРАЛЬНИЙ каталоги:</a:t>
            </a:r>
          </a:p>
          <a:p>
            <a:pPr marL="0" indent="0">
              <a:buNone/>
            </a:pPr>
            <a:r>
              <a:rPr lang="uk-UA" b="1" dirty="0" smtClean="0"/>
              <a:t>1 семестр – немає (для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ОПП</a:t>
            </a:r>
            <a:r>
              <a:rPr lang="uk-UA" b="1" dirty="0" smtClean="0"/>
              <a:t> і</a:t>
            </a:r>
            <a:r>
              <a:rPr lang="en-US" b="1" dirty="0" smtClean="0"/>
              <a:t> </a:t>
            </a:r>
            <a:r>
              <a:rPr lang="uk-UA" b="1" dirty="0" smtClean="0">
                <a:solidFill>
                  <a:srgbClr val="00B050"/>
                </a:solidFill>
              </a:rPr>
              <a:t>ОНП</a:t>
            </a:r>
            <a:r>
              <a:rPr lang="uk-UA" b="1" dirty="0" smtClean="0"/>
              <a:t>)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2 семестр – 22,5 кредитів (для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ОПП</a:t>
            </a:r>
            <a:r>
              <a:rPr lang="uk-UA" b="1" dirty="0" smtClean="0"/>
              <a:t> і</a:t>
            </a:r>
            <a:r>
              <a:rPr lang="en-US" b="1" dirty="0" smtClean="0"/>
              <a:t> </a:t>
            </a:r>
            <a:r>
              <a:rPr lang="uk-UA" b="1" dirty="0">
                <a:solidFill>
                  <a:srgbClr val="00B050"/>
                </a:solidFill>
              </a:rPr>
              <a:t>ОНП</a:t>
            </a:r>
            <a:r>
              <a:rPr lang="uk-UA" b="1" dirty="0"/>
              <a:t>)</a:t>
            </a:r>
          </a:p>
          <a:p>
            <a:pPr marL="0" indent="0">
              <a:buNone/>
            </a:pPr>
            <a:r>
              <a:rPr lang="uk-UA" b="1" dirty="0" smtClean="0"/>
              <a:t>	3 семестр –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ОПП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практика та дипломування</a:t>
            </a:r>
            <a:r>
              <a:rPr lang="uk-UA" b="1" dirty="0" smtClean="0"/>
              <a:t>  </a:t>
            </a:r>
          </a:p>
          <a:p>
            <a:pPr marL="0" indent="0">
              <a:buNone/>
            </a:pPr>
            <a:r>
              <a:rPr lang="uk-UA" b="1" dirty="0" smtClean="0"/>
              <a:t>	3 семестр – </a:t>
            </a:r>
            <a:r>
              <a:rPr lang="uk-UA" b="1" dirty="0">
                <a:solidFill>
                  <a:srgbClr val="00B050"/>
                </a:solidFill>
              </a:rPr>
              <a:t>ОНП </a:t>
            </a:r>
            <a:r>
              <a:rPr lang="uk-UA" b="1" dirty="0" smtClean="0"/>
              <a:t>30 кредитів </a:t>
            </a:r>
            <a:endParaRPr lang="en-US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uk-UA" b="1" dirty="0" smtClean="0"/>
              <a:t>	        4 семестр –</a:t>
            </a:r>
            <a:r>
              <a:rPr lang="en-US" b="1" dirty="0" smtClean="0"/>
              <a:t> </a:t>
            </a:r>
            <a:r>
              <a:rPr lang="uk-UA" b="1" dirty="0" smtClean="0">
                <a:solidFill>
                  <a:srgbClr val="00B050"/>
                </a:solidFill>
              </a:rPr>
              <a:t>ОНП практика та дипломування</a:t>
            </a:r>
            <a:endParaRPr lang="uk-UA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sz="900" dirty="0"/>
              <a:t> 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ОПП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( ≥ 22,5 кредитів</a:t>
            </a:r>
            <a:r>
              <a:rPr lang="uk-UA" dirty="0" smtClean="0"/>
              <a:t>) </a:t>
            </a:r>
            <a:r>
              <a:rPr lang="en-US" dirty="0" smtClean="0"/>
              <a:t>      </a:t>
            </a:r>
            <a:r>
              <a:rPr lang="uk-UA" b="1" dirty="0" smtClean="0">
                <a:solidFill>
                  <a:srgbClr val="00B050"/>
                </a:solidFill>
              </a:rPr>
              <a:t>ОНП</a:t>
            </a:r>
            <a:r>
              <a:rPr lang="uk-UA" b="1" dirty="0" smtClean="0">
                <a:solidFill>
                  <a:srgbClr val="002060"/>
                </a:solidFill>
              </a:rPr>
              <a:t>( </a:t>
            </a:r>
            <a:r>
              <a:rPr lang="uk-UA" b="1" dirty="0">
                <a:solidFill>
                  <a:srgbClr val="002060"/>
                </a:solidFill>
              </a:rPr>
              <a:t>≥ </a:t>
            </a:r>
            <a:r>
              <a:rPr lang="uk-UA" b="1" dirty="0" smtClean="0">
                <a:solidFill>
                  <a:srgbClr val="002060"/>
                </a:solidFill>
              </a:rPr>
              <a:t>30 </a:t>
            </a:r>
            <a:r>
              <a:rPr lang="uk-UA" b="1" dirty="0">
                <a:solidFill>
                  <a:srgbClr val="002060"/>
                </a:solidFill>
              </a:rPr>
              <a:t>кредитів</a:t>
            </a:r>
            <a:r>
              <a:rPr lang="uk-UA" dirty="0"/>
              <a:t>)</a:t>
            </a:r>
          </a:p>
          <a:p>
            <a:pPr marL="0" indent="0" algn="r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22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336" y="154894"/>
            <a:ext cx="11360800" cy="19368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 Навчальний </a:t>
            </a:r>
            <a:r>
              <a:rPr lang="uk-UA" b="1" dirty="0">
                <a:solidFill>
                  <a:schemeClr val="bg1"/>
                </a:solidFill>
              </a:rPr>
              <a:t>план </a:t>
            </a:r>
            <a:r>
              <a:rPr lang="uk-UA" b="1" dirty="0" smtClean="0">
                <a:solidFill>
                  <a:schemeClr val="bg1"/>
                </a:solidFill>
              </a:rPr>
              <a:t>магістра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DD2F4A-A5BC-459F-B451-EB19E4C09590}" type="slidenum">
              <a:rPr lang="ru-RU" sz="2000" b="1">
                <a:solidFill>
                  <a:srgbClr val="7030A0"/>
                </a:solidFill>
              </a:rPr>
              <a:pPr/>
              <a:t>18</a:t>
            </a:fld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928" y="1037156"/>
            <a:ext cx="8435280" cy="543800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279576" y="1479626"/>
            <a:ext cx="3528392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11" name="Овал 10"/>
          <p:cNvSpPr/>
          <p:nvPr/>
        </p:nvSpPr>
        <p:spPr>
          <a:xfrm>
            <a:off x="2495600" y="3922594"/>
            <a:ext cx="2880320" cy="790024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663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56" y="178780"/>
            <a:ext cx="11360800" cy="193680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Проєкт</a:t>
            </a:r>
            <a:r>
              <a:rPr lang="uk-UA" dirty="0" smtClean="0">
                <a:solidFill>
                  <a:schemeClr val="bg1"/>
                </a:solidFill>
              </a:rPr>
              <a:t> рішення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18269" y="1398905"/>
            <a:ext cx="10948987" cy="49609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Взяти інформацію до відома.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Навчальному відділу провести методичний семінар з відповідальними особами за розробку ОП та НП щодо особливостей оновлення освітніх програм та формування навчальних планів.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Навчальному та навчально-методичному відділам проводити консультування розробників освітніх програм та навчальних планів.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Завідувачам кафедр та гарантам освітніх програм організувати залучення </a:t>
            </a:r>
            <a:r>
              <a:rPr lang="uk-UA" dirty="0" err="1" smtClean="0"/>
              <a:t>стейкхолдерів</a:t>
            </a:r>
            <a:r>
              <a:rPr lang="uk-UA" dirty="0" smtClean="0"/>
              <a:t> до процесу розробки та обговорення ОП.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95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74776" y="530351"/>
            <a:ext cx="10030968" cy="5986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УКРАЇНА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МІНІСТЕРСТВО ОСВІТИ І НАУКИ УКРАЇНИ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НАЦІОНАЛЬНИЙ ТЕХНІЧНИЙ УНІВЕРСИТЕТ УКРАЇНИ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«КИЇВСЬКИЙ ПОЛІТЕХНІЧНИЙ ІНСТИТУТ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імені ІГОРЯ СІКОРСЬКОГО»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900" b="1" dirty="0">
              <a:latin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5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НАКАЗ  № 1/88</a:t>
            </a:r>
            <a:r>
              <a:rPr kumimoji="0" lang="uk-UA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м. Київ              		     26 лютого 2020 р.</a:t>
            </a:r>
            <a:endParaRPr kumimoji="0" lang="uk-UA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 організацію та планування освітнього процесу на 2020-2021 навчальний рік</a:t>
            </a:r>
            <a:endParaRPr kumimoji="0" lang="uk-UA" sz="3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" b="5428"/>
          <a:stretch>
            <a:fillRect/>
          </a:stretch>
        </p:blipFill>
        <p:spPr bwMode="auto">
          <a:xfrm>
            <a:off x="5614785" y="173735"/>
            <a:ext cx="550950" cy="7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00" y="1216152"/>
            <a:ext cx="1152646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9. Головам науково-методичних комісій університету, головам науково-методичних підкомісій університету, гарантам освітніх програм, головам робочих груп з розробки освітніх програм першого та другого рівнів вищої освіти: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latin typeface="Tahoma" pitchFamily="34" charset="0"/>
                <a:cs typeface="Tahoma" pitchFamily="34" charset="0"/>
              </a:rPr>
              <a:t>До 15 березня  2020 року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 внести зміни відповідно до стандартів вищої освіти та вимог, які зазначені у нормативних документах Національного агентства із забезпечення якості вищої освіти, та з урахуванням рішення Вченої ради університету від 20.01.2020 року протокол №1 в </a:t>
            </a:r>
            <a:r>
              <a:rPr lang="uk-UA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освітньо-професійні програми 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(ОПП) підготовки </a:t>
            </a:r>
            <a:r>
              <a:rPr lang="uk-UA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бакалаврів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uk-UA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магістрів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 та </a:t>
            </a:r>
            <a:r>
              <a:rPr lang="uk-UA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освітньо-наукові</a:t>
            </a:r>
            <a:r>
              <a:rPr lang="uk-UA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програми 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(ОНП) підготовки </a:t>
            </a:r>
            <a:r>
              <a:rPr lang="uk-UA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магістрів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, які закріплені за кафедрами наказом ректора від 16.10.2018 року № 1-314 </a:t>
            </a:r>
            <a:r>
              <a:rPr lang="uk-UA" sz="2000" b="1" dirty="0">
                <a:latin typeface="Tahoma" pitchFamily="34" charset="0"/>
                <a:cs typeface="Tahoma" pitchFamily="34" charset="0"/>
              </a:rPr>
              <a:t>(перелік жовтня 2018 року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) та надати їх до навчально-методичного відділу </a:t>
            </a:r>
            <a:r>
              <a:rPr lang="uk-UA" sz="2000" b="1" dirty="0">
                <a:latin typeface="Tahoma" pitchFamily="34" charset="0"/>
                <a:cs typeface="Tahoma" pitchFamily="34" charset="0"/>
              </a:rPr>
              <a:t>(кімната № 240, корпус №1)</a:t>
            </a:r>
            <a:r>
              <a:rPr lang="uk-UA" sz="2000" dirty="0">
                <a:latin typeface="Tahoma" pitchFamily="34" charset="0"/>
                <a:cs typeface="Tahoma" pitchFamily="34" charset="0"/>
              </a:rPr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11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4526" t="45036" r="6396"/>
          <a:stretch/>
        </p:blipFill>
        <p:spPr>
          <a:xfrm>
            <a:off x="6903718" y="1491181"/>
            <a:ext cx="4389121" cy="1874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9888" y="238669"/>
            <a:ext cx="986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МІНІСТЕРСТВО ОСВІТИ І НАУКИ УКРАЇНИ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НАЦІОНАЛЬНИЙ ТЕХНІЧНИЙ УНІВЕРСИТЕТ УКРАЇНИ </a:t>
            </a:r>
            <a:b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«Київський політехнічний інститут імені Ігоря Сікорського»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9656" y="3618760"/>
            <a:ext cx="489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Arial" panose="020B0604020202020204" pitchFamily="34" charset="0"/>
              </a:rPr>
              <a:t>ОСВІТНЬО-ПРОФЕСІЙНА ПРОГРАМА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6057" y="4231751"/>
            <a:ext cx="80375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НАЗВА ПРОГРАМИ </a:t>
            </a:r>
            <a:r>
              <a:rPr lang="uk-UA" sz="2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УКРАЇНСЬКОЮ</a:t>
            </a:r>
          </a:p>
          <a:p>
            <a:pPr algn="ctr"/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+</a:t>
            </a:r>
            <a:endParaRPr lang="uk-UA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НАЗВА ПРОГРАМИ </a:t>
            </a:r>
            <a:r>
              <a:rPr lang="uk-UA" sz="25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АНГЛІЙСЬКОЮ</a:t>
            </a:r>
            <a:endParaRPr lang="uk-UA" sz="25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50281" y="1904133"/>
            <a:ext cx="2895994" cy="3595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19225759">
            <a:off x="-566724" y="2668238"/>
            <a:ext cx="6077639" cy="9929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Титульний аркуш</a:t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зараз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100" y="5478246"/>
            <a:ext cx="4276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70838" y="247101"/>
            <a:ext cx="7264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МІНІСТЕРСТВО ОСВІТИ І НАУКИ УКРАЇНИ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НАЦІОНАЛЬНИЙ ТЕХНІЧНИЙ УНІВЕРСИТЕТ УКРАЇНИ </a:t>
            </a:r>
            <a:b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«Київський політехнічний інститут імені Ігоря Сікорського»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1770" y="3438457"/>
            <a:ext cx="489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Arial" panose="020B0604020202020204" pitchFamily="34" charset="0"/>
              </a:rPr>
              <a:t>ОСВІТНЬО-ПРОФЕСІЙНА ПРОГРАМА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8171" y="4358877"/>
            <a:ext cx="80375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НАЗВА ПРОГРАМИ </a:t>
            </a:r>
            <a:r>
              <a:rPr lang="uk-UA" sz="2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УКРАЇНСЬКОЮ</a:t>
            </a:r>
          </a:p>
          <a:p>
            <a:pPr algn="ctr"/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+</a:t>
            </a:r>
            <a:endParaRPr lang="uk-UA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НАЗВА ПРОГРАМИ </a:t>
            </a:r>
            <a:r>
              <a:rPr lang="uk-UA" sz="25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АНГЛІЙСЬКОЮ</a:t>
            </a:r>
            <a:endParaRPr lang="uk-UA" sz="25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18408688">
            <a:off x="-976204" y="3159626"/>
            <a:ext cx="5984986" cy="55766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Титульний аркуш</a:t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пропозиція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7543" y="1671652"/>
            <a:ext cx="605210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</a:rPr>
              <a:t>ЗАТВЕРДЖЕНО </a:t>
            </a:r>
            <a:r>
              <a:rPr lang="en-US" b="1" dirty="0" smtClean="0">
                <a:latin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</a:rPr>
              <a:t>Вченою Радою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</a:rPr>
              <a:t>КПІ ім. Ігоря  Сікорського</a:t>
            </a:r>
          </a:p>
          <a:p>
            <a:pPr algn="ctr"/>
            <a:r>
              <a:rPr lang="uk-UA" b="1" dirty="0" smtClean="0">
                <a:latin typeface="Arial" panose="020B0604020202020204" pitchFamily="34" charset="0"/>
              </a:rPr>
              <a:t>Протокол №__ від «__» _____ 2020 р.</a:t>
            </a:r>
            <a:r>
              <a:rPr lang="en-US" b="1" dirty="0" smtClean="0">
                <a:latin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</a:rPr>
              <a:t/>
            </a:r>
            <a:br>
              <a:rPr lang="uk-UA" b="1" dirty="0" smtClean="0">
                <a:latin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</a:rPr>
              <a:t>Голова Вченої ради __________Михайло ІЛЬЧЕНКО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958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28" y="206212"/>
            <a:ext cx="11360800" cy="81791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Принципи формування ОП і НП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4996" y="1371600"/>
            <a:ext cx="9786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Фундаментальність підготовки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Дотримання Ліцензійних умов щодо фаху НПП кафедр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Врахування потреб роботодавців та учасників освітнього процесу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Дотримання структурно-логічної схеми підготовки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48999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56" y="0"/>
            <a:ext cx="11360800" cy="1252728"/>
          </a:xfrm>
        </p:spPr>
        <p:txBody>
          <a:bodyPr/>
          <a:lstStyle/>
          <a:p>
            <a:r>
              <a:rPr lang="uk-UA" sz="4000" dirty="0">
                <a:solidFill>
                  <a:schemeClr val="bg1"/>
                </a:solidFill>
              </a:rPr>
              <a:t>Приклад формування </a:t>
            </a:r>
            <a:r>
              <a:rPr lang="uk-UA" sz="4000" dirty="0" smtClean="0">
                <a:solidFill>
                  <a:schemeClr val="bg1"/>
                </a:solidFill>
              </a:rPr>
              <a:t/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структурно-логічної </a:t>
            </a:r>
            <a:r>
              <a:rPr lang="uk-UA" sz="4000" dirty="0">
                <a:solidFill>
                  <a:schemeClr val="bg1"/>
                </a:solidFill>
              </a:rPr>
              <a:t>схеми підготовки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183852"/>
            <a:ext cx="9165336" cy="51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00" y="160492"/>
            <a:ext cx="11360800" cy="1936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Передмова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 rot="19467606">
            <a:off x="-438731" y="894683"/>
            <a:ext cx="4665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Лист погодження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4015" y="1179575"/>
            <a:ext cx="948232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РОЗРОБЛЕНО робочою групою:</a:t>
            </a:r>
          </a:p>
          <a:p>
            <a:r>
              <a:rPr lang="uk-UA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Голова робочої групи</a:t>
            </a:r>
            <a:br>
              <a:rPr lang="uk-UA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uk-UA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Члени робочої групи</a:t>
            </a:r>
          </a:p>
          <a:p>
            <a:endParaRPr lang="uk-UA" sz="25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Завідувач кафедри</a:t>
            </a:r>
          </a:p>
          <a:p>
            <a:endParaRPr lang="uk-UA" sz="25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uk-UA" sz="2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ПОГОДЖЕНО:</a:t>
            </a:r>
          </a:p>
          <a:p>
            <a:r>
              <a:rPr lang="uk-UA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Науково-методична підкомісія зі спеціальності </a:t>
            </a:r>
          </a:p>
          <a:p>
            <a:r>
              <a:rPr lang="uk-UA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Методична рада університету</a:t>
            </a:r>
          </a:p>
          <a:p>
            <a:endParaRPr lang="uk-UA" sz="25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uk-UA" sz="25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ВРАХОВАНО</a:t>
            </a:r>
            <a:r>
              <a:rPr lang="uk-UA" sz="25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пропозиції та зауваження </a:t>
            </a:r>
            <a:r>
              <a:rPr lang="uk-UA" sz="2500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Стейкхолдерів</a:t>
            </a:r>
            <a:endParaRPr lang="uk-UA" sz="2500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(рецензії Представників роботодавців, відгуки та пропозиції учасники освітнього процесу)</a:t>
            </a:r>
            <a:endParaRPr lang="uk-UA" sz="2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064" y="69052"/>
            <a:ext cx="11360800" cy="1936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КОМПОНЕНТИ ОСВІТНЬОЇ 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3742478"/>
              </p:ext>
            </p:extLst>
          </p:nvPr>
        </p:nvGraphicFramePr>
        <p:xfrm>
          <a:off x="1078992" y="907542"/>
          <a:ext cx="10600943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56">
                  <a:extLst>
                    <a:ext uri="{9D8B030D-6E8A-4147-A177-3AD203B41FA5}">
                      <a16:colId xmlns:a16="http://schemas.microsoft.com/office/drawing/2014/main" val="1514916950"/>
                    </a:ext>
                  </a:extLst>
                </a:gridCol>
                <a:gridCol w="7599767">
                  <a:extLst>
                    <a:ext uri="{9D8B030D-6E8A-4147-A177-3AD203B41FA5}">
                      <a16:colId xmlns:a16="http://schemas.microsoft.com/office/drawing/2014/main" val="949663654"/>
                    </a:ext>
                  </a:extLst>
                </a:gridCol>
                <a:gridCol w="1134000">
                  <a:extLst>
                    <a:ext uri="{9D8B030D-6E8A-4147-A177-3AD203B41FA5}">
                      <a16:colId xmlns:a16="http://schemas.microsoft.com/office/drawing/2014/main" val="367371091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995311039"/>
                    </a:ext>
                  </a:extLst>
                </a:gridCol>
              </a:tblGrid>
              <a:tr h="771234">
                <a:tc>
                  <a:txBody>
                    <a:bodyPr/>
                    <a:lstStyle/>
                    <a:p>
                      <a:r>
                        <a:rPr lang="uk-UA" dirty="0" smtClean="0"/>
                        <a:t>Код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Компоненти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освітньої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програми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 </a:t>
                      </a:r>
                      <a:r>
                        <a:rPr lang="ru-RU" sz="1600" b="0" dirty="0" smtClean="0"/>
                        <a:t>(</a:t>
                      </a:r>
                      <a:r>
                        <a:rPr lang="ru-RU" sz="1600" b="0" dirty="0" err="1" smtClean="0"/>
                        <a:t>навчальні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дисципліни</a:t>
                      </a:r>
                      <a:r>
                        <a:rPr lang="ru-RU" sz="1600" b="0" dirty="0" smtClean="0"/>
                        <a:t>, практики, </a:t>
                      </a:r>
                      <a:r>
                        <a:rPr lang="ru-RU" sz="1600" b="0" dirty="0" err="1" smtClean="0"/>
                        <a:t>курсові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роботи</a:t>
                      </a:r>
                      <a:r>
                        <a:rPr lang="ru-RU" sz="1600" b="0" dirty="0" smtClean="0"/>
                        <a:t>/</a:t>
                      </a:r>
                      <a:r>
                        <a:rPr lang="ru-RU" sz="1600" b="0" dirty="0" err="1" smtClean="0"/>
                        <a:t>проєкти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кваліфікаційна</a:t>
                      </a:r>
                      <a:r>
                        <a:rPr lang="ru-RU" sz="1600" b="0" dirty="0" smtClean="0"/>
                        <a:t> робота)</a:t>
                      </a:r>
                      <a:endParaRPr lang="uk-UA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 кредитів</a:t>
                      </a:r>
                      <a:endParaRPr lang="uk-U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підсумкового контролю</a:t>
                      </a:r>
                      <a:endParaRPr lang="uk-U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567113"/>
                  </a:ext>
                </a:extLst>
              </a:tr>
              <a:tr h="342771">
                <a:tc gridSpan="4">
                  <a:txBody>
                    <a:bodyPr/>
                    <a:lstStyle/>
                    <a:p>
                      <a:pPr marL="0" indent="2514600" algn="l"/>
                      <a:r>
                        <a:rPr lang="uk-UA" b="1" dirty="0" smtClean="0"/>
                        <a:t>1. НОРМАТИВНІ ОСВІТНІ КОМПОНЕНТИ</a:t>
                      </a:r>
                      <a:endParaRPr lang="uk-U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626898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1.1.Цикл загальної підготовки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72043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r>
                        <a:rPr lang="uk-UA" dirty="0" smtClean="0"/>
                        <a:t>ЗО1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646447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1.2.Цикл професійної підготовки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66399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</a:t>
                      </a:r>
                      <a:r>
                        <a:rPr lang="uk-UA" dirty="0" smtClean="0"/>
                        <a:t>О1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62625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97745"/>
                  </a:ext>
                </a:extLst>
              </a:tr>
              <a:tr h="342771">
                <a:tc gridSpan="4">
                  <a:txBody>
                    <a:bodyPr/>
                    <a:lstStyle/>
                    <a:p>
                      <a:pPr marL="0" marR="0" indent="2514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ВИБІРКОВІ ОСВІТНІ КОМПОНЕНТИ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09976"/>
                  </a:ext>
                </a:extLst>
              </a:tr>
              <a:tr h="59984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2.1. Цикл </a:t>
                      </a:r>
                      <a:r>
                        <a:rPr lang="ru-RU" dirty="0" err="1" smtClean="0"/>
                        <a:t>загальної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підготовки</a:t>
                      </a:r>
                      <a:r>
                        <a:rPr lang="ru-RU" dirty="0" smtClean="0"/>
                        <a:t>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вибіркові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освітні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компоненти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загальноуніверситетського</a:t>
                      </a:r>
                      <a:r>
                        <a:rPr lang="ru-RU" dirty="0" smtClean="0"/>
                        <a:t> каталогу)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44552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r>
                        <a:rPr lang="ru-RU" dirty="0" smtClean="0"/>
                        <a:t>ЗВ1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34921"/>
                  </a:ext>
                </a:extLst>
              </a:tr>
              <a:tr h="59984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2.2. Цикл </a:t>
                      </a:r>
                      <a:r>
                        <a:rPr lang="ru-RU" dirty="0" err="1" smtClean="0"/>
                        <a:t>професійної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підготовки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вибіркові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освітні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компоненти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факультетського</a:t>
                      </a:r>
                      <a:r>
                        <a:rPr lang="ru-RU" dirty="0" smtClean="0"/>
                        <a:t>/кафедрального каталогу)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69137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r>
                        <a:rPr lang="ru-RU" dirty="0" smtClean="0"/>
                        <a:t>ПВ1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6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469</Words>
  <Application>Microsoft Office PowerPoint</Application>
  <PresentationFormat>Широкоэкранный</PresentationFormat>
  <Paragraphs>129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Exo 2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Титульний аркуш зараз</vt:lpstr>
      <vt:lpstr>Титульний аркуш пропозиція</vt:lpstr>
      <vt:lpstr>Принципи формування ОП і НП</vt:lpstr>
      <vt:lpstr>Приклад формування  структурно-логічної схеми підготовки </vt:lpstr>
      <vt:lpstr>Передмова</vt:lpstr>
      <vt:lpstr>2. КОМПОНЕНТИ ОСВІТНЬОЇ ПРОГРАМИ</vt:lpstr>
      <vt:lpstr>МАТРИЦЯ ВІДПОВІДНОСТІ ПРОГРАМНИХ КОМПЕТЕНТНОСТЕЙ КОМПОНЕНТАМ ОСВІТНЬОЇ ПРОГРАМИ</vt:lpstr>
      <vt:lpstr>Презентация PowerPoint</vt:lpstr>
      <vt:lpstr>  Навчальний план бакалавра</vt:lpstr>
      <vt:lpstr>  Навчальний план бакалавра</vt:lpstr>
      <vt:lpstr>  Навчальний план бакалавра</vt:lpstr>
      <vt:lpstr>Каталоги вибіркових дисциплін</vt:lpstr>
      <vt:lpstr>  Навчальний план магістра</vt:lpstr>
      <vt:lpstr>Навчальний план магістра</vt:lpstr>
      <vt:lpstr>  Навчальний план магістра</vt:lpstr>
      <vt:lpstr>Проєкт рішення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ZheTeM</dc:creator>
  <cp:lastModifiedBy>Elena</cp:lastModifiedBy>
  <cp:revision>39</cp:revision>
  <dcterms:created xsi:type="dcterms:W3CDTF">2020-02-26T09:11:22Z</dcterms:created>
  <dcterms:modified xsi:type="dcterms:W3CDTF">2020-02-28T13:24:52Z</dcterms:modified>
</cp:coreProperties>
</file>