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60" r:id="rId4"/>
    <p:sldId id="261" r:id="rId5"/>
    <p:sldId id="259" r:id="rId6"/>
    <p:sldId id="257" r:id="rId7"/>
    <p:sldId id="258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2FA4-8224-4982-84DA-BD8103172AC6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7939-6631-42AA-99CB-18097F100A2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480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2FA4-8224-4982-84DA-BD8103172AC6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7939-6631-42AA-99CB-18097F100A2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403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2FA4-8224-4982-84DA-BD8103172AC6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7939-6631-42AA-99CB-18097F100A2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685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2FA4-8224-4982-84DA-BD8103172AC6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7939-6631-42AA-99CB-18097F100A2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617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2FA4-8224-4982-84DA-BD8103172AC6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7939-6631-42AA-99CB-18097F100A2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688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ru-RU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ru-RU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2FA4-8224-4982-84DA-BD8103172AC6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7939-6631-42AA-99CB-18097F100A2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2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ru-RU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ru-RU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2FA4-8224-4982-84DA-BD8103172AC6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7939-6631-42AA-99CB-18097F100A2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374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2FA4-8224-4982-84DA-BD8103172AC6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7939-6631-42AA-99CB-18097F100A2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070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2FA4-8224-4982-84DA-BD8103172AC6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7939-6631-42AA-99CB-18097F100A2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428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2FA4-8224-4982-84DA-BD8103172AC6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7939-6631-42AA-99CB-18097F100A2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822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2FA4-8224-4982-84DA-BD8103172AC6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7939-6631-42AA-99CB-18097F100A2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86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A2FA4-8224-4982-84DA-BD8103172AC6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D7939-6631-42AA-99CB-18097F100A2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529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26367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Внутрішня система забезпечення якості освіти </a:t>
            </a:r>
            <a:br>
              <a:rPr lang="uk-UA" dirty="0" smtClean="0"/>
            </a:br>
            <a:r>
              <a:rPr lang="uk-UA" dirty="0" smtClean="0"/>
              <a:t>КПІ ім. Ігоря Сікорського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9683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1341119" y="888483"/>
            <a:ext cx="2385753" cy="14464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Вступний контроль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4743796" y="872347"/>
            <a:ext cx="2385753" cy="14464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>
                <a:solidFill>
                  <a:schemeClr val="tx1"/>
                </a:solidFill>
              </a:rPr>
              <a:t>Рейтингування</a:t>
            </a:r>
            <a:r>
              <a:rPr lang="uk-UA" dirty="0">
                <a:solidFill>
                  <a:schemeClr val="tx1"/>
                </a:solidFill>
              </a:rPr>
              <a:t> за вступними балами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8146473" y="872347"/>
            <a:ext cx="2385753" cy="14464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</a:rPr>
              <a:t>Розподіл за спеціальностями та факультетами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1341118" y="2720890"/>
            <a:ext cx="2385753" cy="14464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</a:rPr>
              <a:t>Вхідний ректорський контроль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8146472" y="2731831"/>
            <a:ext cx="2385753" cy="14464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</a:rPr>
              <a:t>Адаптаційні курси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кутник 9"/>
          <p:cNvSpPr/>
          <p:nvPr/>
        </p:nvSpPr>
        <p:spPr>
          <a:xfrm>
            <a:off x="4743795" y="2726115"/>
            <a:ext cx="2385753" cy="14464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</a:rPr>
              <a:t>Виявлення </a:t>
            </a:r>
            <a:endParaRPr lang="uk-UA" dirty="0" smtClean="0">
              <a:solidFill>
                <a:schemeClr val="tx1"/>
              </a:solidFill>
            </a:endParaRPr>
          </a:p>
          <a:p>
            <a:pPr algn="ctr"/>
            <a:r>
              <a:rPr lang="uk-UA" dirty="0" smtClean="0">
                <a:solidFill>
                  <a:schemeClr val="tx1"/>
                </a:solidFill>
              </a:rPr>
              <a:t>«</a:t>
            </a:r>
            <a:r>
              <a:rPr lang="uk-UA" dirty="0">
                <a:solidFill>
                  <a:schemeClr val="tx1"/>
                </a:solidFill>
              </a:rPr>
              <a:t>слабких» студентів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3" name="Пряма зі стрілкою 12"/>
          <p:cNvCxnSpPr>
            <a:stCxn id="4" idx="3"/>
            <a:endCxn id="6" idx="1"/>
          </p:cNvCxnSpPr>
          <p:nvPr/>
        </p:nvCxnSpPr>
        <p:spPr>
          <a:xfrm flipV="1">
            <a:off x="3726872" y="1595554"/>
            <a:ext cx="1016924" cy="161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 зі стрілкою 14"/>
          <p:cNvCxnSpPr>
            <a:stCxn id="6" idx="3"/>
            <a:endCxn id="7" idx="1"/>
          </p:cNvCxnSpPr>
          <p:nvPr/>
        </p:nvCxnSpPr>
        <p:spPr>
          <a:xfrm>
            <a:off x="7129549" y="1595554"/>
            <a:ext cx="10169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Вигнута догори стрілка 24"/>
          <p:cNvSpPr/>
          <p:nvPr/>
        </p:nvSpPr>
        <p:spPr>
          <a:xfrm>
            <a:off x="2460567" y="224444"/>
            <a:ext cx="7132320" cy="664039"/>
          </a:xfrm>
          <a:prstGeom prst="curved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28" name="Сполучна лінія уступом 27"/>
          <p:cNvCxnSpPr>
            <a:stCxn id="7" idx="3"/>
            <a:endCxn id="8" idx="1"/>
          </p:cNvCxnSpPr>
          <p:nvPr/>
        </p:nvCxnSpPr>
        <p:spPr>
          <a:xfrm flipH="1">
            <a:off x="1341118" y="1595554"/>
            <a:ext cx="9191108" cy="1848543"/>
          </a:xfrm>
          <a:prstGeom prst="bentConnector5">
            <a:avLst>
              <a:gd name="adj1" fmla="val -2487"/>
              <a:gd name="adj2" fmla="val 50000"/>
              <a:gd name="adj3" fmla="val 102487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Пряма зі стрілкою 29"/>
          <p:cNvCxnSpPr>
            <a:stCxn id="8" idx="3"/>
            <a:endCxn id="10" idx="1"/>
          </p:cNvCxnSpPr>
          <p:nvPr/>
        </p:nvCxnSpPr>
        <p:spPr>
          <a:xfrm>
            <a:off x="3726871" y="3444097"/>
            <a:ext cx="1016924" cy="52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 зі стрілкою 33"/>
          <p:cNvCxnSpPr>
            <a:stCxn id="10" idx="3"/>
            <a:endCxn id="9" idx="1"/>
          </p:cNvCxnSpPr>
          <p:nvPr/>
        </p:nvCxnSpPr>
        <p:spPr>
          <a:xfrm>
            <a:off x="7129548" y="3449322"/>
            <a:ext cx="1016924" cy="57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Вигнута догори стрілка 34"/>
          <p:cNvSpPr/>
          <p:nvPr/>
        </p:nvSpPr>
        <p:spPr>
          <a:xfrm>
            <a:off x="2438399" y="2056021"/>
            <a:ext cx="7132320" cy="664039"/>
          </a:xfrm>
          <a:prstGeom prst="curved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36" name="Прямокутник 35"/>
          <p:cNvSpPr/>
          <p:nvPr/>
        </p:nvSpPr>
        <p:spPr>
          <a:xfrm>
            <a:off x="1341118" y="4596591"/>
            <a:ext cx="2385753" cy="14464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</a:rPr>
              <a:t>Семестровий контроль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6" name="Прямокутник 45"/>
          <p:cNvSpPr/>
          <p:nvPr/>
        </p:nvSpPr>
        <p:spPr>
          <a:xfrm>
            <a:off x="7916493" y="4454582"/>
            <a:ext cx="1529543" cy="86521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</a:rPr>
              <a:t>Відрахування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7" name="Прямокутник 46"/>
          <p:cNvSpPr/>
          <p:nvPr/>
        </p:nvSpPr>
        <p:spPr>
          <a:xfrm>
            <a:off x="7916494" y="5384568"/>
            <a:ext cx="1529542" cy="8652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Високі показники знань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51" name="Пряма зі стрілкою 50"/>
          <p:cNvCxnSpPr>
            <a:endCxn id="46" idx="1"/>
          </p:cNvCxnSpPr>
          <p:nvPr/>
        </p:nvCxnSpPr>
        <p:spPr>
          <a:xfrm>
            <a:off x="6899569" y="4887190"/>
            <a:ext cx="10169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 зі стрілкою 52"/>
          <p:cNvCxnSpPr>
            <a:endCxn id="47" idx="1"/>
          </p:cNvCxnSpPr>
          <p:nvPr/>
        </p:nvCxnSpPr>
        <p:spPr>
          <a:xfrm>
            <a:off x="6899569" y="5817176"/>
            <a:ext cx="10169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Прямокутник 53"/>
          <p:cNvSpPr/>
          <p:nvPr/>
        </p:nvSpPr>
        <p:spPr>
          <a:xfrm>
            <a:off x="9872756" y="4986474"/>
            <a:ext cx="1529542" cy="86521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Наукові, інженерні </a:t>
            </a:r>
            <a:r>
              <a:rPr lang="uk-UA" dirty="0">
                <a:solidFill>
                  <a:schemeClr val="tx1"/>
                </a:solidFill>
              </a:rPr>
              <a:t>гуртки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56" name="Пряма зі стрілкою 55"/>
          <p:cNvCxnSpPr>
            <a:endCxn id="54" idx="1"/>
          </p:cNvCxnSpPr>
          <p:nvPr/>
        </p:nvCxnSpPr>
        <p:spPr>
          <a:xfrm flipV="1">
            <a:off x="9446036" y="5419082"/>
            <a:ext cx="426720" cy="1570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Стрілка вправо 56"/>
          <p:cNvSpPr/>
          <p:nvPr/>
        </p:nvSpPr>
        <p:spPr>
          <a:xfrm>
            <a:off x="91440" y="1354975"/>
            <a:ext cx="1224744" cy="5652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TextBox 57"/>
          <p:cNvSpPr txBox="1"/>
          <p:nvPr/>
        </p:nvSpPr>
        <p:spPr>
          <a:xfrm>
            <a:off x="91440" y="888483"/>
            <a:ext cx="122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Абітурієнт</a:t>
            </a:r>
            <a:endParaRPr lang="ru-RU" dirty="0"/>
          </a:p>
        </p:txBody>
      </p:sp>
      <p:sp>
        <p:nvSpPr>
          <p:cNvPr id="59" name="Стрілка вниз 58"/>
          <p:cNvSpPr/>
          <p:nvPr/>
        </p:nvSpPr>
        <p:spPr>
          <a:xfrm>
            <a:off x="2136371" y="83127"/>
            <a:ext cx="448887" cy="7892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1440" y="186556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Проф. </a:t>
            </a:r>
            <a:r>
              <a:rPr lang="uk-UA" dirty="0" err="1" smtClean="0"/>
              <a:t>орієнтаційна</a:t>
            </a:r>
            <a:r>
              <a:rPr lang="uk-UA" dirty="0" smtClean="0"/>
              <a:t> робота</a:t>
            </a:r>
            <a:endParaRPr lang="ru-RU" dirty="0"/>
          </a:p>
        </p:txBody>
      </p:sp>
      <p:sp>
        <p:nvSpPr>
          <p:cNvPr id="61" name="Прямокутник 60"/>
          <p:cNvSpPr/>
          <p:nvPr/>
        </p:nvSpPr>
        <p:spPr>
          <a:xfrm>
            <a:off x="9872756" y="5879053"/>
            <a:ext cx="1529542" cy="86521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SCh</a:t>
            </a:r>
            <a:endParaRPr lang="uk-UA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Start </a:t>
            </a:r>
            <a:r>
              <a:rPr lang="en-US" dirty="0">
                <a:solidFill>
                  <a:schemeClr val="tx1"/>
                </a:solidFill>
              </a:rPr>
              <a:t>up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66" name="Пряма зі стрілкою 65"/>
          <p:cNvCxnSpPr>
            <a:endCxn id="61" idx="1"/>
          </p:cNvCxnSpPr>
          <p:nvPr/>
        </p:nvCxnSpPr>
        <p:spPr>
          <a:xfrm>
            <a:off x="9446036" y="5576107"/>
            <a:ext cx="426720" cy="7355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Сполучна лінія уступом 68"/>
          <p:cNvCxnSpPr>
            <a:stCxn id="9" idx="3"/>
            <a:endCxn id="36" idx="1"/>
          </p:cNvCxnSpPr>
          <p:nvPr/>
        </p:nvCxnSpPr>
        <p:spPr>
          <a:xfrm flipH="1">
            <a:off x="1341118" y="3455038"/>
            <a:ext cx="9191107" cy="1864760"/>
          </a:xfrm>
          <a:prstGeom prst="bentConnector5">
            <a:avLst>
              <a:gd name="adj1" fmla="val -2487"/>
              <a:gd name="adj2" fmla="val 50000"/>
              <a:gd name="adj3" fmla="val 102487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Прямокутник 70"/>
          <p:cNvSpPr/>
          <p:nvPr/>
        </p:nvSpPr>
        <p:spPr>
          <a:xfrm>
            <a:off x="4743794" y="4595611"/>
            <a:ext cx="2385753" cy="14464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Визначення рівня знань студентів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73" name="Пряма зі стрілкою 72"/>
          <p:cNvCxnSpPr>
            <a:stCxn id="36" idx="3"/>
            <a:endCxn id="71" idx="1"/>
          </p:cNvCxnSpPr>
          <p:nvPr/>
        </p:nvCxnSpPr>
        <p:spPr>
          <a:xfrm flipV="1">
            <a:off x="3726871" y="5318818"/>
            <a:ext cx="1016923" cy="9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Вигнута догори стрілка 73"/>
          <p:cNvSpPr/>
          <p:nvPr/>
        </p:nvSpPr>
        <p:spPr>
          <a:xfrm>
            <a:off x="2360814" y="3882044"/>
            <a:ext cx="6708371" cy="713567"/>
          </a:xfrm>
          <a:prstGeom prst="curved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350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кутник 10"/>
          <p:cNvSpPr/>
          <p:nvPr/>
        </p:nvSpPr>
        <p:spPr>
          <a:xfrm>
            <a:off x="182881" y="1739560"/>
            <a:ext cx="11770822" cy="2094807"/>
          </a:xfrm>
          <a:prstGeom prst="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кутник 3"/>
          <p:cNvSpPr/>
          <p:nvPr/>
        </p:nvSpPr>
        <p:spPr>
          <a:xfrm>
            <a:off x="3690851" y="259276"/>
            <a:ext cx="4962697" cy="13092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tx1"/>
                </a:solidFill>
              </a:rPr>
              <a:t>Моніторинг </a:t>
            </a:r>
            <a:r>
              <a:rPr lang="uk-UA" sz="2400" dirty="0" smtClean="0">
                <a:solidFill>
                  <a:schemeClr val="tx1"/>
                </a:solidFill>
              </a:rPr>
              <a:t>залишкових знань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299256" y="2010826"/>
            <a:ext cx="2213958" cy="14245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>
                <a:solidFill>
                  <a:schemeClr val="tx1"/>
                </a:solidFill>
              </a:rPr>
              <a:t>Фундаментальні дисципліни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2668384" y="2002514"/>
            <a:ext cx="2211187" cy="14192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>
                <a:solidFill>
                  <a:schemeClr val="tx1"/>
                </a:solidFill>
              </a:rPr>
              <a:t>ІТ напрям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5048595" y="2002514"/>
            <a:ext cx="2208416" cy="14328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>
                <a:solidFill>
                  <a:schemeClr val="tx1"/>
                </a:solidFill>
              </a:rPr>
              <a:t>Іноземна мова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7462054" y="2002514"/>
            <a:ext cx="2072642" cy="14464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err="1" smtClean="0">
                <a:solidFill>
                  <a:schemeClr val="tx1"/>
                </a:solidFill>
              </a:rPr>
              <a:t>Професійно</a:t>
            </a:r>
            <a:r>
              <a:rPr lang="uk-UA" sz="1600" dirty="0" smtClean="0">
                <a:solidFill>
                  <a:schemeClr val="tx1"/>
                </a:solidFill>
              </a:rPr>
              <a:t>-орієнтовані дисципліни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0" name="Прямокутник 9"/>
          <p:cNvSpPr/>
          <p:nvPr/>
        </p:nvSpPr>
        <p:spPr>
          <a:xfrm>
            <a:off x="9772994" y="2010826"/>
            <a:ext cx="2069871" cy="143810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>
                <a:solidFill>
                  <a:schemeClr val="tx1"/>
                </a:solidFill>
              </a:rPr>
              <a:t>Фахові дисципліни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2" name="Прямокутник 11"/>
          <p:cNvSpPr/>
          <p:nvPr/>
        </p:nvSpPr>
        <p:spPr>
          <a:xfrm>
            <a:off x="3717865" y="4253061"/>
            <a:ext cx="2385753" cy="14464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Корекція освітньої програми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кутник 12"/>
          <p:cNvSpPr/>
          <p:nvPr/>
        </p:nvSpPr>
        <p:spPr>
          <a:xfrm>
            <a:off x="666749" y="4250678"/>
            <a:ext cx="2462644" cy="14464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Перегляд змісту та якості викладання конкретної дисципліни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Прямокутник 13"/>
          <p:cNvSpPr/>
          <p:nvPr/>
        </p:nvSpPr>
        <p:spPr>
          <a:xfrm>
            <a:off x="6708370" y="4253061"/>
            <a:ext cx="2385753" cy="14464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Перегляд методики викладання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8" name="Пряма зі стрілкою 17"/>
          <p:cNvCxnSpPr/>
          <p:nvPr/>
        </p:nvCxnSpPr>
        <p:spPr>
          <a:xfrm>
            <a:off x="4857405" y="3818414"/>
            <a:ext cx="0" cy="4186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 зі стрілкою 19"/>
          <p:cNvCxnSpPr>
            <a:endCxn id="13" idx="0"/>
          </p:cNvCxnSpPr>
          <p:nvPr/>
        </p:nvCxnSpPr>
        <p:spPr>
          <a:xfrm flipH="1">
            <a:off x="1898071" y="3839073"/>
            <a:ext cx="10909" cy="4116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 зі стрілкою 21"/>
          <p:cNvCxnSpPr>
            <a:endCxn id="14" idx="0"/>
          </p:cNvCxnSpPr>
          <p:nvPr/>
        </p:nvCxnSpPr>
        <p:spPr>
          <a:xfrm>
            <a:off x="7884619" y="3834367"/>
            <a:ext cx="16628" cy="4186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кутник 22"/>
          <p:cNvSpPr/>
          <p:nvPr/>
        </p:nvSpPr>
        <p:spPr>
          <a:xfrm>
            <a:off x="9465423" y="4253061"/>
            <a:ext cx="2385753" cy="14464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Додаткові заняття з іноземної мови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5" name="Сполучна лінія уступом 24"/>
          <p:cNvCxnSpPr>
            <a:stCxn id="8" idx="2"/>
            <a:endCxn id="23" idx="0"/>
          </p:cNvCxnSpPr>
          <p:nvPr/>
        </p:nvCxnSpPr>
        <p:spPr>
          <a:xfrm rot="16200000" flipH="1">
            <a:off x="7996700" y="1591460"/>
            <a:ext cx="817703" cy="4505497"/>
          </a:xfrm>
          <a:prstGeom prst="bentConnector3">
            <a:avLst>
              <a:gd name="adj1" fmla="val 28652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3448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864524" y="324195"/>
            <a:ext cx="10083338" cy="1972317"/>
          </a:xfrm>
          <a:prstGeom prst="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кутник 3"/>
          <p:cNvSpPr/>
          <p:nvPr/>
        </p:nvSpPr>
        <p:spPr>
          <a:xfrm>
            <a:off x="1197033" y="656706"/>
            <a:ext cx="2685010" cy="106976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/>
                </a:solidFill>
              </a:rPr>
              <a:t>Якість викладання за результатами моніторингу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4591397" y="673332"/>
            <a:ext cx="2685010" cy="106976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/>
                </a:solidFill>
              </a:rPr>
              <a:t>Рейтинг викладача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7910950" y="656706"/>
            <a:ext cx="2685010" cy="106976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/>
                </a:solidFill>
              </a:rPr>
              <a:t>Опитування студентів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4209011" y="2734888"/>
            <a:ext cx="3394364" cy="994863"/>
          </a:xfrm>
          <a:prstGeom prst="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Експертно-кваліфікаційна комісія факультету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0" name="Пряма зі стрілкою 9"/>
          <p:cNvCxnSpPr>
            <a:stCxn id="7" idx="2"/>
            <a:endCxn id="8" idx="0"/>
          </p:cNvCxnSpPr>
          <p:nvPr/>
        </p:nvCxnSpPr>
        <p:spPr>
          <a:xfrm>
            <a:off x="5906193" y="2296512"/>
            <a:ext cx="0" cy="4383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кутник 10"/>
          <p:cNvSpPr/>
          <p:nvPr/>
        </p:nvSpPr>
        <p:spPr>
          <a:xfrm>
            <a:off x="4713316" y="5503026"/>
            <a:ext cx="2385753" cy="99704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Контракт викладача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кутник 11"/>
          <p:cNvSpPr/>
          <p:nvPr/>
        </p:nvSpPr>
        <p:spPr>
          <a:xfrm>
            <a:off x="4209011" y="3985322"/>
            <a:ext cx="3394364" cy="994863"/>
          </a:xfrm>
          <a:prstGeom prst="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Вчена рада факультету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5" name="Пряма зі стрілкою 14"/>
          <p:cNvCxnSpPr>
            <a:stCxn id="8" idx="2"/>
            <a:endCxn id="12" idx="0"/>
          </p:cNvCxnSpPr>
          <p:nvPr/>
        </p:nvCxnSpPr>
        <p:spPr>
          <a:xfrm>
            <a:off x="5906193" y="3729751"/>
            <a:ext cx="0" cy="2555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 зі стрілкою 21"/>
          <p:cNvCxnSpPr>
            <a:stCxn id="12" idx="2"/>
            <a:endCxn id="11" idx="0"/>
          </p:cNvCxnSpPr>
          <p:nvPr/>
        </p:nvCxnSpPr>
        <p:spPr>
          <a:xfrm>
            <a:off x="5906193" y="4980185"/>
            <a:ext cx="0" cy="5228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кутник 12"/>
          <p:cNvSpPr/>
          <p:nvPr/>
        </p:nvSpPr>
        <p:spPr>
          <a:xfrm>
            <a:off x="7910950" y="5638129"/>
            <a:ext cx="2036619" cy="726840"/>
          </a:xfrm>
          <a:prstGeom prst="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Закріплена дисципліна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3" name="Пряма зі стрілкою 2"/>
          <p:cNvCxnSpPr>
            <a:stCxn id="11" idx="3"/>
            <a:endCxn id="13" idx="1"/>
          </p:cNvCxnSpPr>
          <p:nvPr/>
        </p:nvCxnSpPr>
        <p:spPr>
          <a:xfrm>
            <a:off x="7099069" y="6001549"/>
            <a:ext cx="81188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4990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326968" y="3588041"/>
            <a:ext cx="2385753" cy="14464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Система </a:t>
            </a:r>
            <a:r>
              <a:rPr lang="uk-UA" dirty="0" err="1" smtClean="0">
                <a:solidFill>
                  <a:schemeClr val="tx1"/>
                </a:solidFill>
              </a:rPr>
              <a:t>рейтингування</a:t>
            </a:r>
            <a:r>
              <a:rPr lang="uk-UA" dirty="0" smtClean="0">
                <a:solidFill>
                  <a:schemeClr val="tx1"/>
                </a:solidFill>
              </a:rPr>
              <a:t> структурних підрозділів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3039688" y="3588041"/>
            <a:ext cx="2385753" cy="14464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>
                <a:solidFill>
                  <a:schemeClr val="tx1"/>
                </a:solidFill>
              </a:rPr>
              <a:t>Визначення відповідності прийнятим в університеті вимогам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6" name="Пряма зі стрілкою 5"/>
          <p:cNvCxnSpPr>
            <a:stCxn id="4" idx="3"/>
            <a:endCxn id="5" idx="1"/>
          </p:cNvCxnSpPr>
          <p:nvPr/>
        </p:nvCxnSpPr>
        <p:spPr>
          <a:xfrm>
            <a:off x="2712721" y="4311248"/>
            <a:ext cx="3269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кутник 6"/>
          <p:cNvSpPr/>
          <p:nvPr/>
        </p:nvSpPr>
        <p:spPr>
          <a:xfrm>
            <a:off x="5752408" y="3588041"/>
            <a:ext cx="2385753" cy="14464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>
                <a:solidFill>
                  <a:schemeClr val="tx1"/>
                </a:solidFill>
              </a:rPr>
              <a:t>Аналіз можливості усунення недоліків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8" name="Пряма зі стрілкою 7"/>
          <p:cNvCxnSpPr>
            <a:stCxn id="5" idx="3"/>
            <a:endCxn id="7" idx="1"/>
          </p:cNvCxnSpPr>
          <p:nvPr/>
        </p:nvCxnSpPr>
        <p:spPr>
          <a:xfrm>
            <a:off x="5425441" y="4311248"/>
            <a:ext cx="3269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кутник 8"/>
          <p:cNvSpPr/>
          <p:nvPr/>
        </p:nvSpPr>
        <p:spPr>
          <a:xfrm>
            <a:off x="9335191" y="3588041"/>
            <a:ext cx="2385753" cy="14464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Врахування при продовженні контракту та обранні на посаду </a:t>
            </a:r>
            <a:r>
              <a:rPr lang="uk-UA" b="1" dirty="0" smtClean="0">
                <a:solidFill>
                  <a:schemeClr val="tx1"/>
                </a:solidFill>
              </a:rPr>
              <a:t>завідувача кафедрою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0" name="Пряма зі стрілкою 9"/>
          <p:cNvCxnSpPr>
            <a:stCxn id="7" idx="3"/>
            <a:endCxn id="9" idx="1"/>
          </p:cNvCxnSpPr>
          <p:nvPr/>
        </p:nvCxnSpPr>
        <p:spPr>
          <a:xfrm>
            <a:off x="8138161" y="4311248"/>
            <a:ext cx="119703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кутник 17"/>
          <p:cNvSpPr/>
          <p:nvPr/>
        </p:nvSpPr>
        <p:spPr>
          <a:xfrm>
            <a:off x="390762" y="1048237"/>
            <a:ext cx="2385753" cy="14464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Система </a:t>
            </a:r>
            <a:r>
              <a:rPr lang="uk-UA" dirty="0" err="1" smtClean="0">
                <a:solidFill>
                  <a:schemeClr val="tx1"/>
                </a:solidFill>
              </a:rPr>
              <a:t>рейтингування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</a:rPr>
              <a:t>НПП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Прямокутник 18"/>
          <p:cNvSpPr/>
          <p:nvPr/>
        </p:nvSpPr>
        <p:spPr>
          <a:xfrm>
            <a:off x="3149142" y="1042553"/>
            <a:ext cx="2385753" cy="14464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>
                <a:solidFill>
                  <a:schemeClr val="tx1"/>
                </a:solidFill>
              </a:rPr>
              <a:t>Визначення відповідності прийнятим в університеті вимогам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20" name="Пряма зі стрілкою 19"/>
          <p:cNvCxnSpPr>
            <a:stCxn id="18" idx="3"/>
            <a:endCxn id="19" idx="1"/>
          </p:cNvCxnSpPr>
          <p:nvPr/>
        </p:nvCxnSpPr>
        <p:spPr>
          <a:xfrm flipV="1">
            <a:off x="2776515" y="1765760"/>
            <a:ext cx="372627" cy="56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кутник 22"/>
          <p:cNvSpPr/>
          <p:nvPr/>
        </p:nvSpPr>
        <p:spPr>
          <a:xfrm>
            <a:off x="9335191" y="1042553"/>
            <a:ext cx="2385753" cy="14464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Врахування при продовженні контракту та обранні на посаду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9" name="Прямокутник 28"/>
          <p:cNvSpPr/>
          <p:nvPr/>
        </p:nvSpPr>
        <p:spPr>
          <a:xfrm>
            <a:off x="5907522" y="1042553"/>
            <a:ext cx="2230639" cy="14464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>
                <a:solidFill>
                  <a:schemeClr val="tx1"/>
                </a:solidFill>
              </a:rPr>
              <a:t>Розгляд на засіданні кафедри та Вченій раді факультету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33" name="Пряма зі стрілкою 32"/>
          <p:cNvCxnSpPr>
            <a:stCxn id="19" idx="3"/>
            <a:endCxn id="29" idx="1"/>
          </p:cNvCxnSpPr>
          <p:nvPr/>
        </p:nvCxnSpPr>
        <p:spPr>
          <a:xfrm>
            <a:off x="5534895" y="1765760"/>
            <a:ext cx="3726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 зі стрілкою 36"/>
          <p:cNvCxnSpPr>
            <a:stCxn id="29" idx="3"/>
            <a:endCxn id="23" idx="1"/>
          </p:cNvCxnSpPr>
          <p:nvPr/>
        </p:nvCxnSpPr>
        <p:spPr>
          <a:xfrm>
            <a:off x="8138161" y="1765760"/>
            <a:ext cx="119703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5335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/>
          <p:cNvSpPr/>
          <p:nvPr/>
        </p:nvSpPr>
        <p:spPr>
          <a:xfrm>
            <a:off x="116378" y="207818"/>
            <a:ext cx="8337666" cy="4015047"/>
          </a:xfrm>
          <a:prstGeom prst="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кутник 22"/>
          <p:cNvSpPr/>
          <p:nvPr/>
        </p:nvSpPr>
        <p:spPr>
          <a:xfrm>
            <a:off x="374136" y="5017775"/>
            <a:ext cx="2385753" cy="14464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Система внутрішнього самоаналізу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Прямокутник 23"/>
          <p:cNvSpPr/>
          <p:nvPr/>
        </p:nvSpPr>
        <p:spPr>
          <a:xfrm>
            <a:off x="3023062" y="5012091"/>
            <a:ext cx="2385753" cy="14464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>
                <a:solidFill>
                  <a:schemeClr val="tx1"/>
                </a:solidFill>
              </a:rPr>
              <a:t>Визначення відповідності критеріям внутрішньої системи забезпечення якості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26" name="Пряма зі стрілкою 25"/>
          <p:cNvCxnSpPr>
            <a:stCxn id="23" idx="3"/>
            <a:endCxn id="24" idx="1"/>
          </p:cNvCxnSpPr>
          <p:nvPr/>
        </p:nvCxnSpPr>
        <p:spPr>
          <a:xfrm flipV="1">
            <a:off x="2759889" y="5735298"/>
            <a:ext cx="263173" cy="56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кутник 27"/>
          <p:cNvSpPr/>
          <p:nvPr/>
        </p:nvSpPr>
        <p:spPr>
          <a:xfrm>
            <a:off x="5735782" y="5012091"/>
            <a:ext cx="2385753" cy="14464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>
                <a:solidFill>
                  <a:schemeClr val="tx1"/>
                </a:solidFill>
              </a:rPr>
              <a:t>Аналіз можливості усунення недоліків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30" name="Пряма зі стрілкою 29"/>
          <p:cNvCxnSpPr>
            <a:stCxn id="24" idx="3"/>
            <a:endCxn id="28" idx="1"/>
          </p:cNvCxnSpPr>
          <p:nvPr/>
        </p:nvCxnSpPr>
        <p:spPr>
          <a:xfrm>
            <a:off x="5408815" y="5735298"/>
            <a:ext cx="3269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кутник 30"/>
          <p:cNvSpPr/>
          <p:nvPr/>
        </p:nvSpPr>
        <p:spPr>
          <a:xfrm>
            <a:off x="9318565" y="5012091"/>
            <a:ext cx="2385753" cy="14464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Оптимізація структури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33" name="Пряма зі стрілкою 32"/>
          <p:cNvCxnSpPr>
            <a:stCxn id="28" idx="3"/>
            <a:endCxn id="31" idx="1"/>
          </p:cNvCxnSpPr>
          <p:nvPr/>
        </p:nvCxnSpPr>
        <p:spPr>
          <a:xfrm>
            <a:off x="8121535" y="5735298"/>
            <a:ext cx="119703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кутник 36"/>
          <p:cNvSpPr/>
          <p:nvPr/>
        </p:nvSpPr>
        <p:spPr>
          <a:xfrm>
            <a:off x="374136" y="2507333"/>
            <a:ext cx="2385753" cy="14464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Опитування роботодавців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8" name="Прямокутник 37"/>
          <p:cNvSpPr/>
          <p:nvPr/>
        </p:nvSpPr>
        <p:spPr>
          <a:xfrm>
            <a:off x="3023062" y="2501649"/>
            <a:ext cx="2385753" cy="14464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>
                <a:solidFill>
                  <a:schemeClr val="tx1"/>
                </a:solidFill>
              </a:rPr>
              <a:t>Визначення рівня якості та попиту на фахівців освітньої програми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39" name="Пряма зі стрілкою 38"/>
          <p:cNvCxnSpPr>
            <a:stCxn id="37" idx="3"/>
            <a:endCxn id="38" idx="1"/>
          </p:cNvCxnSpPr>
          <p:nvPr/>
        </p:nvCxnSpPr>
        <p:spPr>
          <a:xfrm flipV="1">
            <a:off x="2759889" y="3224856"/>
            <a:ext cx="263173" cy="56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кутник 39"/>
          <p:cNvSpPr/>
          <p:nvPr/>
        </p:nvSpPr>
        <p:spPr>
          <a:xfrm>
            <a:off x="5735782" y="2501649"/>
            <a:ext cx="2385753" cy="14464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>
                <a:solidFill>
                  <a:schemeClr val="tx1"/>
                </a:solidFill>
              </a:rPr>
              <a:t>Аналіз кожної освітньої програми у контексті попиту на випускників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43" name="Пряма зі стрілкою 42"/>
          <p:cNvCxnSpPr/>
          <p:nvPr/>
        </p:nvCxnSpPr>
        <p:spPr>
          <a:xfrm>
            <a:off x="5408815" y="3224856"/>
            <a:ext cx="3269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Вигнута догори стрілка 43"/>
          <p:cNvSpPr/>
          <p:nvPr/>
        </p:nvSpPr>
        <p:spPr>
          <a:xfrm>
            <a:off x="1305098" y="4341816"/>
            <a:ext cx="8703426" cy="670275"/>
          </a:xfrm>
          <a:prstGeom prst="curved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Прямокутник 16"/>
          <p:cNvSpPr/>
          <p:nvPr/>
        </p:nvSpPr>
        <p:spPr>
          <a:xfrm>
            <a:off x="374136" y="526063"/>
            <a:ext cx="2385753" cy="14464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Опитування студентів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Прямокутник 17"/>
          <p:cNvSpPr/>
          <p:nvPr/>
        </p:nvSpPr>
        <p:spPr>
          <a:xfrm>
            <a:off x="3086856" y="520379"/>
            <a:ext cx="2385753" cy="14464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>
                <a:solidFill>
                  <a:schemeClr val="tx1"/>
                </a:solidFill>
              </a:rPr>
              <a:t>Аналіз та перевірка отриманих пропозицій та зауважень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19" name="Пряма зі стрілкою 18"/>
          <p:cNvCxnSpPr>
            <a:stCxn id="17" idx="3"/>
            <a:endCxn id="18" idx="1"/>
          </p:cNvCxnSpPr>
          <p:nvPr/>
        </p:nvCxnSpPr>
        <p:spPr>
          <a:xfrm flipV="1">
            <a:off x="2759889" y="1243586"/>
            <a:ext cx="326967" cy="56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кутник 19"/>
          <p:cNvSpPr/>
          <p:nvPr/>
        </p:nvSpPr>
        <p:spPr>
          <a:xfrm>
            <a:off x="5799576" y="520379"/>
            <a:ext cx="2385753" cy="14464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>
                <a:solidFill>
                  <a:schemeClr val="tx1"/>
                </a:solidFill>
              </a:rPr>
              <a:t>Розгляд на засіданні кафедри та Вченій раді факультету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1" name="Прямокутник 20"/>
          <p:cNvSpPr/>
          <p:nvPr/>
        </p:nvSpPr>
        <p:spPr>
          <a:xfrm>
            <a:off x="9410004" y="1370286"/>
            <a:ext cx="2385753" cy="19036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 smtClean="0">
              <a:solidFill>
                <a:schemeClr val="tx1"/>
              </a:solidFill>
            </a:endParaRPr>
          </a:p>
          <a:p>
            <a:pPr algn="ctr"/>
            <a:r>
              <a:rPr lang="uk-UA" dirty="0" smtClean="0">
                <a:solidFill>
                  <a:schemeClr val="tx1"/>
                </a:solidFill>
              </a:rPr>
              <a:t>Удосконалення змісту конкретної дисципліни/освітньої програми або </a:t>
            </a:r>
            <a:r>
              <a:rPr lang="uk-UA" dirty="0">
                <a:solidFill>
                  <a:schemeClr val="tx1"/>
                </a:solidFill>
              </a:rPr>
              <a:t>ліквідація освітньої програми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endParaRPr lang="uk-UA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2" name="Пряма зі стрілкою 21"/>
          <p:cNvCxnSpPr>
            <a:endCxn id="21" idx="1"/>
          </p:cNvCxnSpPr>
          <p:nvPr/>
        </p:nvCxnSpPr>
        <p:spPr>
          <a:xfrm flipV="1">
            <a:off x="8448502" y="2322093"/>
            <a:ext cx="961502" cy="54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 зі стрілкою 24"/>
          <p:cNvCxnSpPr/>
          <p:nvPr/>
        </p:nvCxnSpPr>
        <p:spPr>
          <a:xfrm>
            <a:off x="5467006" y="1243586"/>
            <a:ext cx="3269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917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кутник 7"/>
          <p:cNvSpPr/>
          <p:nvPr/>
        </p:nvSpPr>
        <p:spPr>
          <a:xfrm>
            <a:off x="216130" y="141317"/>
            <a:ext cx="11770822" cy="2094807"/>
          </a:xfrm>
          <a:prstGeom prst="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кутник 3"/>
          <p:cNvSpPr/>
          <p:nvPr/>
        </p:nvSpPr>
        <p:spPr>
          <a:xfrm>
            <a:off x="382450" y="508818"/>
            <a:ext cx="1388162" cy="14464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</a:rPr>
              <a:t>Моніторинг якості підготовки фахівців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2116559" y="508818"/>
            <a:ext cx="1546105" cy="14464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Система внутрішнього самоаналізу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4082519" y="507076"/>
            <a:ext cx="1510971" cy="14715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Опитування роботодавців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2302626" y="2823865"/>
            <a:ext cx="4646815" cy="7838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Розгляд на засіданні кафедри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кутник 9"/>
          <p:cNvSpPr/>
          <p:nvPr/>
        </p:nvSpPr>
        <p:spPr>
          <a:xfrm>
            <a:off x="2302626" y="3851771"/>
            <a:ext cx="4646815" cy="7368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</a:rPr>
              <a:t>Розгляд на Вченій раді факультету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кутник 10"/>
          <p:cNvSpPr/>
          <p:nvPr/>
        </p:nvSpPr>
        <p:spPr>
          <a:xfrm>
            <a:off x="2302626" y="4832673"/>
            <a:ext cx="4646815" cy="7368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</a:rPr>
              <a:t>Розгляд на Методичній раді </a:t>
            </a:r>
            <a:r>
              <a:rPr lang="uk-UA" dirty="0" smtClean="0">
                <a:solidFill>
                  <a:schemeClr val="tx1"/>
                </a:solidFill>
              </a:rPr>
              <a:t>університету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кутник 11"/>
          <p:cNvSpPr/>
          <p:nvPr/>
        </p:nvSpPr>
        <p:spPr>
          <a:xfrm>
            <a:off x="2302626" y="5741531"/>
            <a:ext cx="4646815" cy="7368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</a:rPr>
              <a:t>Розгляд на Вченій раді університету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4" name="Пряма зі стрілкою 13"/>
          <p:cNvCxnSpPr>
            <a:stCxn id="9" idx="2"/>
            <a:endCxn id="10" idx="0"/>
          </p:cNvCxnSpPr>
          <p:nvPr/>
        </p:nvCxnSpPr>
        <p:spPr>
          <a:xfrm>
            <a:off x="4626034" y="3607727"/>
            <a:ext cx="0" cy="2440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 зі стрілкою 15"/>
          <p:cNvCxnSpPr>
            <a:stCxn id="10" idx="2"/>
            <a:endCxn id="11" idx="0"/>
          </p:cNvCxnSpPr>
          <p:nvPr/>
        </p:nvCxnSpPr>
        <p:spPr>
          <a:xfrm>
            <a:off x="4626034" y="4588629"/>
            <a:ext cx="0" cy="2440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 зі стрілкою 17"/>
          <p:cNvCxnSpPr>
            <a:stCxn id="11" idx="2"/>
            <a:endCxn id="12" idx="0"/>
          </p:cNvCxnSpPr>
          <p:nvPr/>
        </p:nvCxnSpPr>
        <p:spPr>
          <a:xfrm>
            <a:off x="4626034" y="5569531"/>
            <a:ext cx="0" cy="172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трілка вниз 18"/>
          <p:cNvSpPr/>
          <p:nvPr/>
        </p:nvSpPr>
        <p:spPr>
          <a:xfrm>
            <a:off x="4447307" y="2236124"/>
            <a:ext cx="390698" cy="5877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кутник 19"/>
          <p:cNvSpPr/>
          <p:nvPr/>
        </p:nvSpPr>
        <p:spPr>
          <a:xfrm>
            <a:off x="6101541" y="526679"/>
            <a:ext cx="1652970" cy="1463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Система </a:t>
            </a:r>
            <a:r>
              <a:rPr lang="uk-UA" dirty="0" err="1" smtClean="0">
                <a:solidFill>
                  <a:schemeClr val="tx1"/>
                </a:solidFill>
              </a:rPr>
              <a:t>рейтингування</a:t>
            </a:r>
            <a:r>
              <a:rPr lang="uk-UA" dirty="0" smtClean="0">
                <a:solidFill>
                  <a:schemeClr val="tx1"/>
                </a:solidFill>
              </a:rPr>
              <a:t> структурних підрозділів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Прямокутник 20"/>
          <p:cNvSpPr/>
          <p:nvPr/>
        </p:nvSpPr>
        <p:spPr>
          <a:xfrm>
            <a:off x="10482349" y="559931"/>
            <a:ext cx="1413069" cy="14297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>
                <a:solidFill>
                  <a:schemeClr val="tx1"/>
                </a:solidFill>
              </a:rPr>
              <a:t>Опитування студентів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2" name="Прямокутник 21"/>
          <p:cNvSpPr/>
          <p:nvPr/>
        </p:nvSpPr>
        <p:spPr>
          <a:xfrm>
            <a:off x="8397204" y="543305"/>
            <a:ext cx="1687548" cy="1463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Система </a:t>
            </a:r>
            <a:r>
              <a:rPr lang="uk-UA" dirty="0" err="1" smtClean="0">
                <a:solidFill>
                  <a:schemeClr val="tx1"/>
                </a:solidFill>
              </a:rPr>
              <a:t>рейтингування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</a:rPr>
              <a:t>НПП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Прямокутник 22"/>
          <p:cNvSpPr/>
          <p:nvPr/>
        </p:nvSpPr>
        <p:spPr>
          <a:xfrm>
            <a:off x="8113222" y="2859582"/>
            <a:ext cx="2743199" cy="748145"/>
          </a:xfrm>
          <a:prstGeom prst="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Акредитаційна комісія факультету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Прямокутник 23"/>
          <p:cNvSpPr/>
          <p:nvPr/>
        </p:nvSpPr>
        <p:spPr>
          <a:xfrm>
            <a:off x="8113223" y="3804565"/>
            <a:ext cx="2743200" cy="748145"/>
          </a:xfrm>
          <a:prstGeom prst="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Експертно-кваліфікаційна комісія факультету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Прямокутник 24"/>
          <p:cNvSpPr/>
          <p:nvPr/>
        </p:nvSpPr>
        <p:spPr>
          <a:xfrm>
            <a:off x="8146407" y="4720504"/>
            <a:ext cx="2710015" cy="748145"/>
          </a:xfrm>
          <a:prstGeom prst="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Акредитаційна комісія університету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Прямокутник 25"/>
          <p:cNvSpPr/>
          <p:nvPr/>
        </p:nvSpPr>
        <p:spPr>
          <a:xfrm>
            <a:off x="8146408" y="5665487"/>
            <a:ext cx="2710014" cy="748145"/>
          </a:xfrm>
          <a:prstGeom prst="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Експертно-кваліфікаційна (конкурсна) комісія університету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7" name="Подвійна стрілка вліво/вправо 26"/>
          <p:cNvSpPr/>
          <p:nvPr/>
        </p:nvSpPr>
        <p:spPr>
          <a:xfrm>
            <a:off x="7011754" y="4322621"/>
            <a:ext cx="1026524" cy="26600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142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Проект рішення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Структурним підрозділам до </a:t>
            </a:r>
            <a:r>
              <a:rPr lang="uk-UA" b="1" dirty="0" smtClean="0"/>
              <a:t>15 січня 2020р. </a:t>
            </a:r>
            <a:r>
              <a:rPr lang="uk-UA" dirty="0"/>
              <a:t>н</a:t>
            </a:r>
            <a:r>
              <a:rPr lang="uk-UA" dirty="0" smtClean="0"/>
              <a:t>адати свої пропозиції до нової редакції Положення про систему внутрішнього забезпечення якості вищої освіти в КПІ ім. Ігоря Сікорського.</a:t>
            </a:r>
          </a:p>
          <a:p>
            <a:pPr algn="just"/>
            <a:r>
              <a:rPr lang="uk-UA" dirty="0" smtClean="0"/>
              <a:t>Департаменту якості освітнього процесу узагальнити пропозиції структурних підрозділів та винести на розгляд Методичної ради університету.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21279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307</Words>
  <Application>Microsoft Office PowerPoint</Application>
  <PresentationFormat>Широкий екран</PresentationFormat>
  <Paragraphs>73</Paragraphs>
  <Slides>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Внутрішня система забезпечення якості освіти  КПІ ім. Ігоря Сікорського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Проект рішення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Пользователь</dc:creator>
  <cp:lastModifiedBy>Пользователь</cp:lastModifiedBy>
  <cp:revision>40</cp:revision>
  <cp:lastPrinted>2019-11-13T15:21:11Z</cp:lastPrinted>
  <dcterms:created xsi:type="dcterms:W3CDTF">2019-11-13T08:34:25Z</dcterms:created>
  <dcterms:modified xsi:type="dcterms:W3CDTF">2019-12-19T12:01:07Z</dcterms:modified>
</cp:coreProperties>
</file>