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  <p:sldId id="266" r:id="rId5"/>
    <p:sldId id="260" r:id="rId6"/>
    <p:sldId id="261" r:id="rId7"/>
    <p:sldId id="267" r:id="rId8"/>
    <p:sldId id="262" r:id="rId9"/>
    <p:sldId id="263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2EBF-5EB2-40BD-B852-83C16C1997AC}" type="datetimeFigureOut">
              <a:rPr lang="uk-UA" smtClean="0"/>
              <a:t>28.02.2020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EEEB-2B7A-450E-AFC2-9E7C382E9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511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2EBF-5EB2-40BD-B852-83C16C1997AC}" type="datetimeFigureOut">
              <a:rPr lang="uk-UA" smtClean="0"/>
              <a:t>28.02.2020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EEEB-2B7A-450E-AFC2-9E7C382E9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575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2EBF-5EB2-40BD-B852-83C16C1997AC}" type="datetimeFigureOut">
              <a:rPr lang="uk-UA" smtClean="0"/>
              <a:t>28.02.2020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EEEB-2B7A-450E-AFC2-9E7C382E9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930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2EBF-5EB2-40BD-B852-83C16C1997AC}" type="datetimeFigureOut">
              <a:rPr lang="uk-UA" smtClean="0"/>
              <a:t>28.02.2020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EEEB-2B7A-450E-AFC2-9E7C382E9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360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2EBF-5EB2-40BD-B852-83C16C1997AC}" type="datetimeFigureOut">
              <a:rPr lang="uk-UA" smtClean="0"/>
              <a:t>28.02.2020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EEEB-2B7A-450E-AFC2-9E7C382E9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734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2EBF-5EB2-40BD-B852-83C16C1997AC}" type="datetimeFigureOut">
              <a:rPr lang="uk-UA" smtClean="0"/>
              <a:t>28.02.2020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EEEB-2B7A-450E-AFC2-9E7C382E9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137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2EBF-5EB2-40BD-B852-83C16C1997AC}" type="datetimeFigureOut">
              <a:rPr lang="uk-UA" smtClean="0"/>
              <a:t>28.02.2020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EEEB-2B7A-450E-AFC2-9E7C382E9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780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2EBF-5EB2-40BD-B852-83C16C1997AC}" type="datetimeFigureOut">
              <a:rPr lang="uk-UA" smtClean="0"/>
              <a:t>28.02.2020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EEEB-2B7A-450E-AFC2-9E7C382E9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136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2EBF-5EB2-40BD-B852-83C16C1997AC}" type="datetimeFigureOut">
              <a:rPr lang="uk-UA" smtClean="0"/>
              <a:t>28.02.2020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EEEB-2B7A-450E-AFC2-9E7C382E9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232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2EBF-5EB2-40BD-B852-83C16C1997AC}" type="datetimeFigureOut">
              <a:rPr lang="uk-UA" smtClean="0"/>
              <a:t>28.02.2020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EEEB-2B7A-450E-AFC2-9E7C382E9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125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2EBF-5EB2-40BD-B852-83C16C1997AC}" type="datetimeFigureOut">
              <a:rPr lang="uk-UA" smtClean="0"/>
              <a:t>28.02.2020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EEEB-2B7A-450E-AFC2-9E7C382E9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589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32EBF-5EB2-40BD-B852-83C16C1997AC}" type="datetimeFigureOut">
              <a:rPr lang="uk-UA" smtClean="0"/>
              <a:t>28.02.2020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6EEEB-2B7A-450E-AFC2-9E7C382E9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958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0991" y="844066"/>
            <a:ext cx="9144000" cy="3398837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7030A0"/>
                </a:solidFill>
              </a:rPr>
              <a:t>Про затвердження </a:t>
            </a:r>
            <a:br>
              <a:rPr lang="uk-UA" b="1" dirty="0" smtClean="0">
                <a:solidFill>
                  <a:srgbClr val="7030A0"/>
                </a:solidFill>
              </a:rPr>
            </a:br>
            <a:r>
              <a:rPr lang="uk-UA" b="1" dirty="0" smtClean="0">
                <a:solidFill>
                  <a:srgbClr val="7030A0"/>
                </a:solidFill>
              </a:rPr>
              <a:t>структури </a:t>
            </a:r>
            <a:br>
              <a:rPr lang="uk-UA" b="1" dirty="0" smtClean="0">
                <a:solidFill>
                  <a:srgbClr val="7030A0"/>
                </a:solidFill>
              </a:rPr>
            </a:br>
            <a:r>
              <a:rPr lang="uk-UA" b="1" dirty="0" smtClean="0">
                <a:solidFill>
                  <a:srgbClr val="7030A0"/>
                </a:solidFill>
              </a:rPr>
              <a:t>ПООП</a:t>
            </a:r>
            <a:endParaRPr lang="uk-UA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23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25789"/>
          </a:xfrm>
        </p:spPr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ПООП</a:t>
            </a:r>
            <a:endParaRPr lang="uk-UA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3548" y="4257188"/>
            <a:ext cx="2009546" cy="227951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0939" y="1281389"/>
            <a:ext cx="11410121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32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Положення про організацію освітнього процесу в Національному технічному університеті України «Київський політехнічний інститут ім. Ігоря Сікорського» є основним нормативним документом, що регламентує організацію та проведення освітньої діяльності в Університеті і розроблене відповідно до Законів України «Про освіту», «Про вищу освіту», «Про наукову і науково-технічну діяльність» тощо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25789"/>
          </a:xfrm>
        </p:spPr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ПООП</a:t>
            </a:r>
            <a:endParaRPr lang="uk-UA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Результат пошуку зображень за запитом дерево малюнок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8" b="6197"/>
          <a:stretch/>
        </p:blipFill>
        <p:spPr bwMode="auto">
          <a:xfrm>
            <a:off x="1467840" y="829833"/>
            <a:ext cx="8982660" cy="606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769963"/>
            <a:ext cx="2088037" cy="208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7583562" y="916709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3548" y="4257188"/>
            <a:ext cx="2009546" cy="2279519"/>
          </a:xfrm>
          <a:prstGeom prst="rect">
            <a:avLst/>
          </a:prstGeom>
        </p:spPr>
      </p:pic>
      <p:pic>
        <p:nvPicPr>
          <p:cNvPr id="12" name="Picture 10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49"/>
          <a:stretch/>
        </p:blipFill>
        <p:spPr bwMode="auto">
          <a:xfrm>
            <a:off x="9930958" y="1391954"/>
            <a:ext cx="2261041" cy="385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8255749" y="1539561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9531766" y="3006352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9104845" y="1924935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9728344" y="3634336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9600790" y="4221534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9018590" y="4714875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1528692" y="4150220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1467840" y="3467732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1670454" y="2810177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2088037" y="2001549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2834849" y="1539561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3517421" y="851283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5682033" y="6631007"/>
            <a:ext cx="372575" cy="3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00" b="32049"/>
          <a:stretch/>
        </p:blipFill>
        <p:spPr bwMode="auto">
          <a:xfrm>
            <a:off x="9930957" y="4915847"/>
            <a:ext cx="2261041" cy="194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61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Садовник рабочий человек с граблями и посыпать руководстве | Векторный клипарт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0" b="8591"/>
          <a:stretch/>
        </p:blipFill>
        <p:spPr bwMode="auto">
          <a:xfrm>
            <a:off x="865386" y="4620324"/>
            <a:ext cx="2272570" cy="223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авнобедренный треугольник 4"/>
          <p:cNvSpPr/>
          <p:nvPr/>
        </p:nvSpPr>
        <p:spPr>
          <a:xfrm>
            <a:off x="4832019" y="726819"/>
            <a:ext cx="1272209" cy="6042991"/>
          </a:xfrm>
          <a:prstGeom prst="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7919371">
            <a:off x="3703983" y="4365633"/>
            <a:ext cx="576469" cy="2339009"/>
          </a:xfrm>
          <a:prstGeom prst="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7919371">
            <a:off x="3834792" y="3315877"/>
            <a:ext cx="576469" cy="2339009"/>
          </a:xfrm>
          <a:prstGeom prst="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7919371">
            <a:off x="4090471" y="2663193"/>
            <a:ext cx="430187" cy="2072891"/>
          </a:xfrm>
          <a:prstGeom prst="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7919371">
            <a:off x="4277486" y="1904142"/>
            <a:ext cx="437137" cy="1877644"/>
          </a:xfrm>
          <a:prstGeom prst="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7919371">
            <a:off x="4441461" y="1294597"/>
            <a:ext cx="276985" cy="1678599"/>
          </a:xfrm>
          <a:prstGeom prst="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3008415">
            <a:off x="6537219" y="4491519"/>
            <a:ext cx="576469" cy="2339009"/>
          </a:xfrm>
          <a:prstGeom prst="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3008415">
            <a:off x="6163403" y="1435951"/>
            <a:ext cx="400094" cy="1943788"/>
          </a:xfrm>
          <a:prstGeom prst="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3008415">
            <a:off x="6306742" y="2035923"/>
            <a:ext cx="440739" cy="2249764"/>
          </a:xfrm>
          <a:prstGeom prst="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3008415">
            <a:off x="6346056" y="2815159"/>
            <a:ext cx="576469" cy="2339009"/>
          </a:xfrm>
          <a:prstGeom prst="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3008415">
            <a:off x="6414247" y="3653339"/>
            <a:ext cx="576469" cy="2339009"/>
          </a:xfrm>
          <a:prstGeom prst="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3008415">
            <a:off x="6048351" y="947202"/>
            <a:ext cx="270228" cy="1613294"/>
          </a:xfrm>
          <a:prstGeom prst="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угольник 16"/>
          <p:cNvSpPr/>
          <p:nvPr/>
        </p:nvSpPr>
        <p:spPr>
          <a:xfrm>
            <a:off x="663262" y="1890272"/>
            <a:ext cx="5638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ФОРМИ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ОРГАНІЗАЦІЇ ОСВІТНЬОГО ПРОЦЕСУ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3262" y="4182530"/>
            <a:ext cx="6096000" cy="8371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2.ОСНОВНІ ТЕРМІНИ, ВИЗНАЧЕННЯ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 СКОРОЧЕННЯ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33934" y="3331940"/>
            <a:ext cx="256268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СВІТНІ ПРОГРАМИ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4690" y="2579230"/>
            <a:ext cx="519962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4.ПЛАНУВАННЯ НАВЧАЛЬНОГО ПРОЦЕСУ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0" y="0"/>
            <a:ext cx="12192000" cy="925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rgbClr val="7030A0"/>
                </a:solidFill>
              </a:rPr>
              <a:t>Структура і Зміст ПООП</a:t>
            </a:r>
            <a:endParaRPr lang="uk-UA" b="1" dirty="0">
              <a:solidFill>
                <a:srgbClr val="7030A0"/>
              </a:solidFill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0245" y="4578481"/>
            <a:ext cx="2009546" cy="2279519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6041408" y="5037546"/>
            <a:ext cx="3718691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6.ОЦІНЮВАННЯ ТА ВИЗНАННЯ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 НАВЧАННЯ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68550" y="4339123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7.ВІДРАХУВАННЯ, ПЕРЕРИВАННЯ НАВЧАННЯ, ПОНОВЛЕННЯ  І ПЕРЕВЕДЕННЯ СТУДЕНТІВ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46493" y="3481260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ІНФОРМАЦІЙНО-МЕТОДИЧНЕ ЗАБЕЗПЕЧЕННЯ НАВЧАЛЬНОГО ПРОЦЕСУ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74616" y="2843883"/>
            <a:ext cx="444365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УЧАСНИКИ ОСВІТНЬОГО ПРОЦЕСУ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42991" y="2048903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ОСОБЛИВОСТІ ОРГАНІЗАЦІЇ ОСВІТНЬОГО ПРОЦЕСУ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631171" y="1478244"/>
            <a:ext cx="540801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ІНФОРМАТИЗАЦІЯ ОСВІТНЬОГО ПРОЦЕСУ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77453" y="87150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12 СИСТЕМА ВНУТРІШНЬОГО ЗАБЕЗПЕЧЕННЯ ЯКОСТІ ВИЩОЇ ОСВІТИ</a:t>
            </a:r>
            <a:endParaRPr lang="uk-UA" dirty="0"/>
          </a:p>
        </p:txBody>
      </p:sp>
      <p:pic>
        <p:nvPicPr>
          <p:cNvPr id="31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3137956" y="897927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33046" y="1765553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45790" y="2527810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1884862" y="3254765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45791" y="4260520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11502897" y="4693324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9080456" y="5349597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9206498" y="3809315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6993326" y="2355914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10944581" y="1417182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10367003" y="2818370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2569574" y="5028081"/>
            <a:ext cx="3139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1.ЗАГАЛЬНІ ПОЛОЖЕННЯ</a:t>
            </a:r>
            <a:endParaRPr lang="uk-UA" dirty="0"/>
          </a:p>
        </p:txBody>
      </p:sp>
      <p:pic>
        <p:nvPicPr>
          <p:cNvPr id="3080" name="Picture 8" descr="Результат пошуку зображень за запитом капля картин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967" y="6347468"/>
            <a:ext cx="455040" cy="45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8" descr="Результат пошуку зображень за запитом капля картин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210" y="6366714"/>
            <a:ext cx="455040" cy="45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8" descr="Результат пошуку зображень за запитом капля картин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926" y="6352544"/>
            <a:ext cx="455040" cy="45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8" descr="Результат пошуку зображень за запитом капля картин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880" y="6380020"/>
            <a:ext cx="455040" cy="45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8" descr="Результат пошуку зображень за запитом капля картинк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293" y="6322649"/>
            <a:ext cx="496570" cy="49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«»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134" y="-158060"/>
            <a:ext cx="2008552" cy="180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Дуга 62"/>
          <p:cNvSpPr/>
          <p:nvPr/>
        </p:nvSpPr>
        <p:spPr>
          <a:xfrm>
            <a:off x="2711723" y="6276635"/>
            <a:ext cx="1128781" cy="471364"/>
          </a:xfrm>
          <a:prstGeom prst="arc">
            <a:avLst>
              <a:gd name="adj1" fmla="val 16199993"/>
              <a:gd name="adj2" fmla="val 21499569"/>
            </a:avLst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5" name="Picture 12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4837" r="17201" b="8433"/>
          <a:stretch/>
        </p:blipFill>
        <p:spPr bwMode="auto">
          <a:xfrm>
            <a:off x="2868960" y="5349597"/>
            <a:ext cx="672187" cy="6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Дуга 65"/>
          <p:cNvSpPr/>
          <p:nvPr/>
        </p:nvSpPr>
        <p:spPr>
          <a:xfrm>
            <a:off x="2888125" y="6075658"/>
            <a:ext cx="1128781" cy="471364"/>
          </a:xfrm>
          <a:prstGeom prst="arc">
            <a:avLst>
              <a:gd name="adj1" fmla="val 16199993"/>
              <a:gd name="adj2" fmla="val 21499569"/>
            </a:avLst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7" name="Дуга 66"/>
          <p:cNvSpPr/>
          <p:nvPr/>
        </p:nvSpPr>
        <p:spPr>
          <a:xfrm>
            <a:off x="2799924" y="6174561"/>
            <a:ext cx="1128781" cy="471364"/>
          </a:xfrm>
          <a:prstGeom prst="arc">
            <a:avLst>
              <a:gd name="adj1" fmla="val 16199993"/>
              <a:gd name="adj2" fmla="val 21499569"/>
            </a:avLst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26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225" y="184409"/>
            <a:ext cx="8005740" cy="6654828"/>
          </a:xfrm>
          <a:prstGeom prst="rect">
            <a:avLst/>
          </a:prstGeom>
        </p:spPr>
      </p:pic>
      <p:pic>
        <p:nvPicPr>
          <p:cNvPr id="11" name="Picture 10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389012"/>
            <a:ext cx="2450226" cy="245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2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70649"/>
            <a:ext cx="6654800" cy="6660284"/>
          </a:xfrm>
          <a:prstGeom prst="rect">
            <a:avLst/>
          </a:prstGeom>
        </p:spPr>
      </p:pic>
      <p:pic>
        <p:nvPicPr>
          <p:cNvPr id="7" name="Picture 10" descr="Результат пошуку зображень за запитом жолудь фот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9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27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0"/>
            <a:ext cx="11188700" cy="944563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7030A0"/>
                </a:solidFill>
              </a:rPr>
              <a:t>Витяг з ПООП</a:t>
            </a:r>
            <a:endParaRPr lang="uk-UA" sz="5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863600"/>
            <a:ext cx="11899900" cy="574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b="1" dirty="0" smtClean="0"/>
              <a:t>4. ПЛАНУВАННЯ </a:t>
            </a:r>
            <a:r>
              <a:rPr lang="uk-UA" sz="3200" b="1" dirty="0"/>
              <a:t>НАВЧАЛЬНОГО </a:t>
            </a:r>
            <a:r>
              <a:rPr lang="uk-UA" sz="3200" b="1" dirty="0" smtClean="0"/>
              <a:t>ПРОЦЕСУ</a:t>
            </a:r>
          </a:p>
          <a:p>
            <a:pPr marL="0" indent="0">
              <a:buNone/>
            </a:pPr>
            <a:r>
              <a:rPr lang="uk-UA" sz="3200" b="1" dirty="0" smtClean="0"/>
              <a:t>4.4. </a:t>
            </a:r>
            <a:r>
              <a:rPr lang="uk-UA" sz="3200" b="1" dirty="0"/>
              <a:t>Індивідуальний навчальний план студента</a:t>
            </a:r>
            <a:endParaRPr lang="uk-UA" sz="3200" dirty="0"/>
          </a:p>
          <a:p>
            <a:pPr marL="0" indent="0">
              <a:buNone/>
            </a:pPr>
            <a:r>
              <a:rPr lang="uk-UA" sz="3200" dirty="0" smtClean="0"/>
              <a:t>На основі НП для кожного здобувача вищої освіти розробляються та затверджуються індивідуальні навчальні плани (ІНП) на кожний навчальний рік. ІНП формується за результатами особистого вибору здобувачем вищої освіти дисциплін в обсязі, не меншому за встановлений Законом про ВО, з урахуванням вимог ОП щодо вивчення її обов’язкових компонентів. ІНП план є обов’язковим для виконання здобувачем вищої освіти.</a:t>
            </a:r>
          </a:p>
          <a:p>
            <a:pPr marL="0" indent="0">
              <a:buNone/>
            </a:pPr>
            <a:r>
              <a:rPr lang="uk-UA" sz="3200" dirty="0" smtClean="0"/>
              <a:t>Особливості </a:t>
            </a:r>
            <a:r>
              <a:rPr lang="uk-UA" sz="3200" dirty="0"/>
              <a:t>формування, в тому числі наповнення вибірковою складовою, </a:t>
            </a:r>
            <a:r>
              <a:rPr lang="uk-UA" sz="3200" dirty="0" smtClean="0"/>
              <a:t>ІНП </a:t>
            </a:r>
            <a:r>
              <a:rPr lang="uk-UA" sz="3200" dirty="0"/>
              <a:t>студента визначаються  </a:t>
            </a:r>
            <a:r>
              <a:rPr lang="uk-UA" sz="4000" b="1" i="1" dirty="0">
                <a:solidFill>
                  <a:schemeClr val="accent5">
                    <a:lumMod val="75000"/>
                  </a:schemeClr>
                </a:solidFill>
              </a:rPr>
              <a:t>Положенням про ІНП </a:t>
            </a:r>
            <a:r>
              <a:rPr lang="uk-UA" sz="4000" b="1" i="1" dirty="0" smtClean="0">
                <a:solidFill>
                  <a:schemeClr val="accent5">
                    <a:lumMod val="75000"/>
                  </a:schemeClr>
                </a:solidFill>
              </a:rPr>
              <a:t>студента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401118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873" y="127000"/>
            <a:ext cx="6638849" cy="66039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211" y="1068007"/>
            <a:ext cx="4133694" cy="1500154"/>
          </a:xfrm>
          <a:prstGeom prst="rect">
            <a:avLst/>
          </a:prstGeom>
        </p:spPr>
      </p:pic>
      <p:sp>
        <p:nvSpPr>
          <p:cNvPr id="10" name="Прямоугольная выноска 9"/>
          <p:cNvSpPr/>
          <p:nvPr/>
        </p:nvSpPr>
        <p:spPr>
          <a:xfrm>
            <a:off x="10494723" y="2127250"/>
            <a:ext cx="1557577" cy="1301750"/>
          </a:xfrm>
          <a:prstGeom prst="wedgeRectCallout">
            <a:avLst>
              <a:gd name="adj1" fmla="val -53393"/>
              <a:gd name="adj2" fmla="val -960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ПОСИЛАННЯ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7175298" y="2778125"/>
            <a:ext cx="2303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На етапі обговорення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8230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/>
          <a:lstStyle/>
          <a:p>
            <a:pPr algn="r"/>
            <a:r>
              <a:rPr lang="uk-UA" b="1" dirty="0" smtClean="0">
                <a:solidFill>
                  <a:srgbClr val="7030A0"/>
                </a:solidFill>
              </a:rPr>
              <a:t>Проект рішення</a:t>
            </a:r>
            <a:endParaRPr lang="uk-UA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 smtClean="0">
                <a:solidFill>
                  <a:srgbClr val="7030A0"/>
                </a:solidFill>
              </a:rPr>
              <a:t>Затвердити в цілому структуру ПООП </a:t>
            </a:r>
          </a:p>
          <a:p>
            <a:r>
              <a:rPr lang="uk-UA" sz="3200" dirty="0" smtClean="0">
                <a:solidFill>
                  <a:srgbClr val="7030A0"/>
                </a:solidFill>
              </a:rPr>
              <a:t>Заступникам деканів до 07 березня 2020 року організувати розгляд структури ПООП та надати пропозиції до НМВ</a:t>
            </a:r>
          </a:p>
          <a:p>
            <a:r>
              <a:rPr lang="uk-UA" sz="3200" dirty="0" smtClean="0">
                <a:solidFill>
                  <a:srgbClr val="7030A0"/>
                </a:solidFill>
              </a:rPr>
              <a:t>Робочій групі опрацювати пропозиції</a:t>
            </a:r>
            <a:endParaRPr lang="uk-UA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544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249</Words>
  <Application>Microsoft Office PowerPoint</Application>
  <PresentationFormat>Широкоэкранный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Про затвердження  структури  ПООП</vt:lpstr>
      <vt:lpstr>ПООП</vt:lpstr>
      <vt:lpstr>ПООП</vt:lpstr>
      <vt:lpstr>Презентация PowerPoint</vt:lpstr>
      <vt:lpstr>Презентация PowerPoint</vt:lpstr>
      <vt:lpstr>Презентация PowerPoint</vt:lpstr>
      <vt:lpstr>Витяг з ПООП</vt:lpstr>
      <vt:lpstr>Презентация PowerPoint</vt:lpstr>
      <vt:lpstr>Проект рішення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юзер</dc:creator>
  <cp:lastModifiedBy>Elena</cp:lastModifiedBy>
  <cp:revision>25</cp:revision>
  <dcterms:created xsi:type="dcterms:W3CDTF">2020-02-27T06:57:53Z</dcterms:created>
  <dcterms:modified xsi:type="dcterms:W3CDTF">2020-02-28T13:24:01Z</dcterms:modified>
</cp:coreProperties>
</file>