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9" r:id="rId3"/>
    <p:sldId id="310" r:id="rId4"/>
    <p:sldId id="311" r:id="rId5"/>
    <p:sldId id="312" r:id="rId6"/>
  </p:sldIdLst>
  <p:sldSz cx="16256000" cy="9144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96E"/>
    <a:srgbClr val="FF9900"/>
    <a:srgbClr val="006600"/>
    <a:srgbClr val="FFCC66"/>
    <a:srgbClr val="99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540" y="1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840569"/>
            <a:ext cx="138176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64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3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366199"/>
            <a:ext cx="365760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1" y="366199"/>
            <a:ext cx="10701867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053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-40089" y="8444541"/>
            <a:ext cx="16296000" cy="699733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1C396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29" tIns="162529" rIns="162529" bIns="1625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54136" y="2737733"/>
            <a:ext cx="15147733" cy="2582400"/>
          </a:xfrm>
          <a:prstGeom prst="rect">
            <a:avLst/>
          </a:prstGeom>
          <a:noFill/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897" tIns="121897" rIns="121897" bIns="121897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Exo 2"/>
              <a:buNone/>
              <a:defRPr sz="6400" b="1">
                <a:solidFill>
                  <a:srgbClr val="0B5394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None/>
              <a:defRPr sz="64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5062149" y="8425638"/>
            <a:ext cx="975467" cy="699733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>
              <a:buNone/>
              <a:defRPr sz="2533" b="1">
                <a:solidFill>
                  <a:schemeClr val="lt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fld id="{D4393B39-F048-4B90-B3AA-316FDCF41DA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Google Shape;18;p3"/>
          <p:cNvSpPr/>
          <p:nvPr/>
        </p:nvSpPr>
        <p:spPr>
          <a:xfrm>
            <a:off x="-40089" y="-21333"/>
            <a:ext cx="16296000" cy="1629333"/>
          </a:xfrm>
          <a:prstGeom prst="rect">
            <a:avLst/>
          </a:prstGeom>
          <a:solidFill>
            <a:srgbClr val="1C396E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29" tIns="162529" rIns="162529" bIns="16252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9" name="Google Shape;19;p3"/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142940" y="74667"/>
            <a:ext cx="975465" cy="141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3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83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112" y="5875867"/>
            <a:ext cx="138176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4112" y="3875631"/>
            <a:ext cx="138176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73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2133615"/>
            <a:ext cx="717973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63468" y="2133615"/>
            <a:ext cx="717973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46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807" y="2046817"/>
            <a:ext cx="718255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1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2" indent="0">
              <a:buNone/>
              <a:defRPr sz="1600" b="1"/>
            </a:lvl7pPr>
            <a:lvl8pPr marL="3200120" indent="0">
              <a:buNone/>
              <a:defRPr sz="1600" b="1"/>
            </a:lvl8pPr>
            <a:lvl9pPr marL="365727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12807" y="2899833"/>
            <a:ext cx="718255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257836" y="2046817"/>
            <a:ext cx="7185377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1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2" indent="0">
              <a:buNone/>
              <a:defRPr sz="1600" b="1"/>
            </a:lvl7pPr>
            <a:lvl8pPr marL="3200120" indent="0">
              <a:buNone/>
              <a:defRPr sz="1600" b="1"/>
            </a:lvl8pPr>
            <a:lvl9pPr marL="365727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257836" y="2899833"/>
            <a:ext cx="7185377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10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52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76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1" y="364067"/>
            <a:ext cx="5348112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5644" y="364081"/>
            <a:ext cx="908755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1" y="1913479"/>
            <a:ext cx="5348112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1" indent="0">
              <a:buNone/>
              <a:defRPr sz="900"/>
            </a:lvl5pPr>
            <a:lvl6pPr marL="2285802" indent="0">
              <a:buNone/>
              <a:defRPr sz="900"/>
            </a:lvl6pPr>
            <a:lvl7pPr marL="2742962" indent="0">
              <a:buNone/>
              <a:defRPr sz="900"/>
            </a:lvl7pPr>
            <a:lvl8pPr marL="3200120" indent="0">
              <a:buNone/>
              <a:defRPr sz="900"/>
            </a:lvl8pPr>
            <a:lvl9pPr marL="365727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23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289" y="6400814"/>
            <a:ext cx="97536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86289" y="817033"/>
            <a:ext cx="9753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20" indent="0">
              <a:buNone/>
              <a:defRPr sz="2400"/>
            </a:lvl3pPr>
            <a:lvl4pPr marL="1371480" indent="0">
              <a:buNone/>
              <a:defRPr sz="2000"/>
            </a:lvl4pPr>
            <a:lvl5pPr marL="1828641" indent="0">
              <a:buNone/>
              <a:defRPr sz="2000"/>
            </a:lvl5pPr>
            <a:lvl6pPr marL="2285802" indent="0">
              <a:buNone/>
              <a:defRPr sz="2000"/>
            </a:lvl6pPr>
            <a:lvl7pPr marL="2742962" indent="0">
              <a:buNone/>
              <a:defRPr sz="2000"/>
            </a:lvl7pPr>
            <a:lvl8pPr marL="3200120" indent="0">
              <a:buNone/>
              <a:defRPr sz="2000"/>
            </a:lvl8pPr>
            <a:lvl9pPr marL="365727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86289" y="7156464"/>
            <a:ext cx="97536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1" indent="0">
              <a:buNone/>
              <a:defRPr sz="900"/>
            </a:lvl5pPr>
            <a:lvl6pPr marL="2285802" indent="0">
              <a:buNone/>
              <a:defRPr sz="900"/>
            </a:lvl6pPr>
            <a:lvl7pPr marL="2742962" indent="0">
              <a:buNone/>
              <a:defRPr sz="900"/>
            </a:lvl7pPr>
            <a:lvl8pPr marL="3200120" indent="0">
              <a:buNone/>
              <a:defRPr sz="900"/>
            </a:lvl8pPr>
            <a:lvl9pPr marL="365727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65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800" y="2133615"/>
            <a:ext cx="146304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2801" y="847514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3493-CD73-435E-BA4D-709E63E49720}" type="datetimeFigureOut">
              <a:rPr lang="ru-RU" smtClean="0"/>
              <a:t>16.03.2021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554136" y="8475148"/>
            <a:ext cx="51477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50133" y="8475148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848F9-5023-4D47-97FA-F5C18949E35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7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32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5" indent="-285728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2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0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9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1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40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1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62" indent="-228581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1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2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2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2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9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168" y="2915816"/>
            <a:ext cx="14872294" cy="3456384"/>
          </a:xfrm>
        </p:spPr>
        <p:txBody>
          <a:bodyPr/>
          <a:lstStyle/>
          <a:p>
            <a:r>
              <a:rPr lang="uk-UA" sz="6000" dirty="0" smtClean="0"/>
              <a:t>Про внесення </a:t>
            </a:r>
            <a:r>
              <a:rPr lang="uk-UA" sz="6000" smtClean="0"/>
              <a:t>змін </a:t>
            </a:r>
            <a:br>
              <a:rPr lang="uk-UA" sz="6000" smtClean="0"/>
            </a:br>
            <a:r>
              <a:rPr lang="uk-UA" sz="6000" smtClean="0"/>
              <a:t>до </a:t>
            </a:r>
            <a:r>
              <a:rPr lang="uk-UA" sz="6000" dirty="0" smtClean="0"/>
              <a:t>деяких нормативних </a:t>
            </a:r>
            <a:r>
              <a:rPr lang="uk-UA" sz="6000" smtClean="0"/>
              <a:t>документів </a:t>
            </a:r>
            <a:br>
              <a:rPr lang="uk-UA" sz="6000" smtClean="0"/>
            </a:br>
            <a:r>
              <a:rPr lang="uk-UA" sz="6000" smtClean="0"/>
              <a:t>з </a:t>
            </a:r>
            <a:r>
              <a:rPr lang="uk-UA" sz="6000" dirty="0" smtClean="0"/>
              <a:t>організації освітнього процесу</a:t>
            </a:r>
            <a:endParaRPr lang="uk-UA" sz="6000" dirty="0"/>
          </a:p>
        </p:txBody>
      </p:sp>
      <p:pic>
        <p:nvPicPr>
          <p:cNvPr id="3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004256" y="47625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9424142" y="6866383"/>
            <a:ext cx="5040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tx2"/>
                </a:solidFill>
                <a:latin typeface="Exo 2"/>
              </a:rPr>
              <a:t>Доповідач</a:t>
            </a:r>
            <a:r>
              <a:rPr lang="uk-UA" sz="2400" b="1" smtClean="0">
                <a:solidFill>
                  <a:schemeClr val="tx2"/>
                </a:solidFill>
                <a:latin typeface="Exo 2"/>
              </a:rPr>
              <a:t>: </a:t>
            </a:r>
            <a:br>
              <a:rPr lang="uk-UA" sz="2400" b="1" smtClean="0">
                <a:solidFill>
                  <a:schemeClr val="tx2"/>
                </a:solidFill>
                <a:latin typeface="Exo 2"/>
              </a:rPr>
            </a:br>
            <a:r>
              <a:rPr lang="uk-UA" sz="2400" b="1" smtClean="0">
                <a:solidFill>
                  <a:schemeClr val="tx2"/>
                </a:solidFill>
                <a:latin typeface="Exo 2"/>
              </a:rPr>
              <a:t>Тетяна ЖЕЛЯСКОВА</a:t>
            </a:r>
            <a:endParaRPr lang="uk-UA" sz="2400" b="1" dirty="0">
              <a:solidFill>
                <a:schemeClr val="tx2"/>
              </a:solidFill>
              <a:latin typeface="Exo 2"/>
            </a:endParaRPr>
          </a:p>
        </p:txBody>
      </p:sp>
    </p:spTree>
    <p:extLst>
      <p:ext uri="{BB962C8B-B14F-4D97-AF65-F5344CB8AC3E}">
        <p14:creationId xmlns:p14="http://schemas.microsoft.com/office/powerpoint/2010/main" val="12369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5A86F914-F043-46D4-97EB-1DA90EEC0223}"/>
              </a:ext>
            </a:extLst>
          </p:cNvPr>
          <p:cNvSpPr txBox="1">
            <a:spLocks/>
          </p:cNvSpPr>
          <p:nvPr/>
        </p:nvSpPr>
        <p:spPr>
          <a:xfrm>
            <a:off x="1359248" y="33189"/>
            <a:ext cx="12982672" cy="169168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3600" b="1" dirty="0" smtClean="0">
                <a:solidFill>
                  <a:schemeClr val="bg1"/>
                </a:solidFill>
              </a:rPr>
              <a:t>Положення про розроблення, затвердження, моніторинг та перегляд освітніх програм КПІ ім. Ігоря Сікорського</a:t>
            </a:r>
            <a:endParaRPr lang="uk-UA" sz="3600" b="1" dirty="0">
              <a:solidFill>
                <a:schemeClr val="bg1"/>
              </a:solidFill>
            </a:endParaRPr>
          </a:p>
        </p:txBody>
      </p:sp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9128" y="6372200"/>
            <a:ext cx="16129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Додаток 2 </a:t>
            </a:r>
            <a:r>
              <a:rPr lang="uk-UA" sz="2800" smtClean="0"/>
              <a:t>– Структуру </a:t>
            </a:r>
            <a:r>
              <a:rPr lang="uk-UA" sz="2800" dirty="0" smtClean="0"/>
              <a:t>опису ОП </a:t>
            </a:r>
            <a:r>
              <a:rPr lang="ru-RU" sz="2800" u="sng" dirty="0" smtClean="0"/>
              <a:t>представлено </a:t>
            </a:r>
            <a:r>
              <a:rPr lang="uk-UA" sz="2800" u="sng" dirty="0" smtClean="0"/>
              <a:t>двома мовами</a:t>
            </a:r>
            <a:r>
              <a:rPr lang="ru-RU" sz="2800" u="sng" dirty="0" smtClean="0"/>
              <a:t> (</a:t>
            </a:r>
            <a:r>
              <a:rPr lang="uk-UA" sz="2800" u="sng" dirty="0" smtClean="0"/>
              <a:t>українською</a:t>
            </a:r>
            <a:r>
              <a:rPr lang="ru-RU" sz="2800" u="sng" dirty="0" smtClean="0"/>
              <a:t>, </a:t>
            </a:r>
            <a:r>
              <a:rPr lang="uk-UA" sz="2800" u="sng" dirty="0" smtClean="0"/>
              <a:t>англійською</a:t>
            </a:r>
            <a:r>
              <a:rPr lang="ru-RU" sz="2800" u="sng" dirty="0" smtClean="0"/>
              <a:t>)</a:t>
            </a:r>
          </a:p>
          <a:p>
            <a:r>
              <a:rPr lang="uk-UA" sz="2800" b="1" dirty="0"/>
              <a:t>Додаток </a:t>
            </a:r>
            <a:r>
              <a:rPr lang="uk-UA" sz="2800" b="1" dirty="0" smtClean="0"/>
              <a:t>3 </a:t>
            </a:r>
            <a:r>
              <a:rPr lang="uk-UA" sz="2800" dirty="0"/>
              <a:t>– Методичні </a:t>
            </a:r>
            <a:r>
              <a:rPr lang="uk-UA" sz="2800" dirty="0" smtClean="0"/>
              <a:t>рекомендації… </a:t>
            </a:r>
            <a:r>
              <a:rPr lang="uk-UA" sz="2800" u="sng" dirty="0" smtClean="0"/>
              <a:t>вилучити зі структури Положення </a:t>
            </a:r>
            <a:r>
              <a:rPr lang="uk-UA" sz="2800" dirty="0" smtClean="0"/>
              <a:t>та ухвалити окремим документом з метою подальшого вдосконалення</a:t>
            </a:r>
          </a:p>
          <a:p>
            <a:r>
              <a:rPr lang="uk-UA" sz="2800" b="1" dirty="0" smtClean="0"/>
              <a:t>Додаток 6 </a:t>
            </a:r>
            <a:r>
              <a:rPr lang="uk-UA" sz="2800"/>
              <a:t>– </a:t>
            </a:r>
            <a:r>
              <a:rPr lang="uk-UA" sz="2800" smtClean="0"/>
              <a:t>Процедуру </a:t>
            </a:r>
            <a:r>
              <a:rPr lang="uk-UA" sz="2800" dirty="0" smtClean="0"/>
              <a:t>моніторингу</a:t>
            </a:r>
            <a:r>
              <a:rPr lang="en-US" sz="2800" dirty="0" smtClean="0"/>
              <a:t> </a:t>
            </a:r>
            <a:r>
              <a:rPr lang="ru-RU" sz="2800" dirty="0" smtClean="0"/>
              <a:t>та перегляду </a:t>
            </a:r>
            <a:r>
              <a:rPr lang="uk-UA" sz="2800" dirty="0" smtClean="0"/>
              <a:t>ОП</a:t>
            </a:r>
            <a:r>
              <a:rPr lang="ru-RU" sz="2800" dirty="0" smtClean="0"/>
              <a:t> </a:t>
            </a:r>
            <a:r>
              <a:rPr lang="uk-UA" sz="2800" u="sng" dirty="0" smtClean="0"/>
              <a:t>скориговано</a:t>
            </a:r>
            <a:endParaRPr lang="uk-UA" sz="2800" u="sng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33218"/>
              </p:ext>
            </p:extLst>
          </p:nvPr>
        </p:nvGraphicFramePr>
        <p:xfrm>
          <a:off x="0" y="1691680"/>
          <a:ext cx="1625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4196865944"/>
                    </a:ext>
                  </a:extLst>
                </a:gridCol>
                <a:gridCol w="8128000">
                  <a:extLst>
                    <a:ext uri="{9D8B030D-6E8A-4147-A177-3AD203B41FA5}">
                      <a16:colId xmlns="" xmlns:a16="http://schemas.microsoft.com/office/drawing/2014/main" val="2618531079"/>
                    </a:ext>
                  </a:extLst>
                </a:gridCol>
              </a:tblGrid>
              <a:tr h="4372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Поточна</a:t>
                      </a:r>
                      <a:r>
                        <a:rPr lang="uk-UA" sz="2400" baseline="0" dirty="0" smtClean="0"/>
                        <a:t> редакція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Нова редакція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3902122"/>
                  </a:ext>
                </a:extLst>
              </a:tr>
              <a:tr h="3237105">
                <a:tc>
                  <a:txBody>
                    <a:bodyPr/>
                    <a:lstStyle/>
                    <a:p>
                      <a:pPr algn="l"/>
                      <a:r>
                        <a:rPr lang="uk-UA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4.4. Оновлення ОП передбачає внесення часткових змін до структурних елементів ОП, окрім пунктів, що стосуються особливостей ОП, її цілей і програмних результатів навчання. Таке оновлення ОП не передбачає її перезатвердження.</a:t>
                      </a:r>
                    </a:p>
                    <a:p>
                      <a:pPr algn="l"/>
                      <a:endParaRPr lang="uk-UA" sz="24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ru-RU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5.2. </a:t>
                      </a:r>
                      <a:r>
                        <a:rPr lang="ru-RU" sz="2400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Відповідальним</a:t>
                      </a:r>
                      <a:r>
                        <a:rPr lang="ru-RU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за </a:t>
                      </a:r>
                      <a:r>
                        <a:rPr lang="ru-RU" sz="2400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формування</a:t>
                      </a:r>
                      <a:r>
                        <a:rPr lang="ru-RU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і </a:t>
                      </a:r>
                      <a:r>
                        <a:rPr lang="ru-RU" sz="2400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зберігання</a:t>
                      </a:r>
                      <a:r>
                        <a:rPr lang="ru-RU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друкованої</a:t>
                      </a:r>
                      <a:r>
                        <a:rPr lang="ru-RU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версії</a:t>
                      </a:r>
                      <a:r>
                        <a:rPr lang="ru-RU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ОП є </a:t>
                      </a:r>
                      <a:r>
                        <a:rPr lang="ru-RU" sz="2400" b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її</a:t>
                      </a:r>
                      <a:r>
                        <a:rPr lang="ru-RU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гарант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4.4. Оновлення ОП </a:t>
                      </a:r>
                      <a:r>
                        <a:rPr lang="uk-UA" sz="2400" dirty="0" smtClean="0"/>
                        <a:t>передбачає внесення часткових змін до структурних елементів ОП. </a:t>
                      </a:r>
                      <a:r>
                        <a:rPr lang="uk-UA" sz="2400" u="none" dirty="0" smtClean="0">
                          <a:solidFill>
                            <a:srgbClr val="FF0000"/>
                          </a:solidFill>
                        </a:rPr>
                        <a:t>Оновлена ОП та навчальний план до неї затверджуються  Вченою радою Університету.</a:t>
                      </a:r>
                    </a:p>
                    <a:p>
                      <a:endParaRPr lang="uk-UA" sz="2400" u="sng" dirty="0" smtClean="0"/>
                    </a:p>
                    <a:p>
                      <a:r>
                        <a:rPr lang="uk-UA" sz="2400" b="1" dirty="0" smtClean="0"/>
                        <a:t>5.2</a:t>
                      </a:r>
                      <a:r>
                        <a:rPr lang="uk-UA" sz="2400" dirty="0" smtClean="0"/>
                        <a:t>. Відповідальним за формування ОП є</a:t>
                      </a:r>
                      <a:r>
                        <a:rPr lang="uk-UA" sz="2400" u="none" dirty="0" smtClean="0">
                          <a:solidFill>
                            <a:srgbClr val="FF0000"/>
                          </a:solidFill>
                        </a:rPr>
                        <a:t> керівник </a:t>
                      </a:r>
                      <a:r>
                        <a:rPr lang="uk-UA" sz="2400" u="none" dirty="0" err="1" smtClean="0">
                          <a:solidFill>
                            <a:srgbClr val="FF0000"/>
                          </a:solidFill>
                        </a:rPr>
                        <a:t>проєктної</a:t>
                      </a:r>
                      <a:r>
                        <a:rPr lang="uk-UA" sz="2400" u="none" dirty="0" smtClean="0">
                          <a:solidFill>
                            <a:srgbClr val="FF0000"/>
                          </a:solidFill>
                        </a:rPr>
                        <a:t> групи (гарант ОП)</a:t>
                      </a:r>
                      <a:r>
                        <a:rPr lang="uk-UA" sz="2400" dirty="0" smtClean="0"/>
                        <a:t>, а за зберігання оригіналу опису ОП – </a:t>
                      </a:r>
                      <a:r>
                        <a:rPr lang="uk-UA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навчально-методичний відділ Університету.</a:t>
                      </a:r>
                    </a:p>
                    <a:p>
                      <a:endParaRPr lang="ru-RU" sz="2400" u="non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5.6. 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Освітня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програма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навчальний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план до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неї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повинні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мати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переклади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англійською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мовою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мовою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відповідно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до умов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реалізації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освітньої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non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програми</a:t>
                      </a:r>
                      <a:r>
                        <a:rPr lang="ru-RU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40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7756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5A86F914-F043-46D4-97EB-1DA90EEC0223}"/>
              </a:ext>
            </a:extLst>
          </p:cNvPr>
          <p:cNvSpPr txBox="1">
            <a:spLocks/>
          </p:cNvSpPr>
          <p:nvPr/>
        </p:nvSpPr>
        <p:spPr>
          <a:xfrm>
            <a:off x="1359248" y="33189"/>
            <a:ext cx="12982672" cy="169168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3600" b="1" dirty="0">
                <a:solidFill>
                  <a:schemeClr val="bg1"/>
                </a:solidFill>
              </a:rPr>
              <a:t>Положення про реалізацію права на вільний вибір навчальних дисциплін здобувачами вищої освіти КПІ ім. Ігоря Сікорського</a:t>
            </a:r>
          </a:p>
        </p:txBody>
      </p:sp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6248" y="7577517"/>
            <a:ext cx="1576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Додаток А </a:t>
            </a:r>
            <a:r>
              <a:rPr lang="uk-UA" sz="3200" dirty="0" smtClean="0"/>
              <a:t>– Доповнено Форму опису навчальної дисципліни додатковими полями</a:t>
            </a:r>
            <a:endParaRPr lang="ru-RU" sz="3200" u="sng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70019"/>
              </p:ext>
            </p:extLst>
          </p:nvPr>
        </p:nvGraphicFramePr>
        <p:xfrm>
          <a:off x="0" y="1691680"/>
          <a:ext cx="16256000" cy="572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0">
                  <a:extLst>
                    <a:ext uri="{9D8B030D-6E8A-4147-A177-3AD203B41FA5}">
                      <a16:colId xmlns="" xmlns:a16="http://schemas.microsoft.com/office/drawing/2014/main" val="2618531079"/>
                    </a:ext>
                  </a:extLst>
                </a:gridCol>
              </a:tblGrid>
              <a:tr h="51264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Основні зміни: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3902122"/>
                  </a:ext>
                </a:extLst>
              </a:tr>
              <a:tr h="29437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Обрання навчальних дисципліни, що пропонуються для інших освітніх програм, за погодженням із керівником відповідного факультету/інституту.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Терміни</a:t>
                      </a:r>
                      <a:r>
                        <a:rPr lang="uk-UA" sz="2800" b="0" baseline="0" dirty="0" smtClean="0">
                          <a:solidFill>
                            <a:schemeClr val="tx1"/>
                          </a:solidFill>
                        </a:rPr>
                        <a:t> формування Каталогів визначаються не Положенням, а наказом про підготовку до нового навчального року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baseline="0" dirty="0" smtClean="0">
                          <a:solidFill>
                            <a:schemeClr val="tx1"/>
                          </a:solidFill>
                        </a:rPr>
                        <a:t>Внесення назв та анотацій вибіркових дисциплін Ф-Каталогу в </a:t>
                      </a:r>
                      <a:r>
                        <a:rPr lang="uk-UA" sz="2800" b="0" baseline="0" dirty="0" err="1" smtClean="0">
                          <a:solidFill>
                            <a:schemeClr val="tx1"/>
                          </a:solidFill>
                        </a:rPr>
                        <a:t>Кампус</a:t>
                      </a:r>
                      <a:r>
                        <a:rPr lang="uk-UA" sz="2800" b="0" baseline="0" dirty="0" smtClean="0">
                          <a:solidFill>
                            <a:schemeClr val="tx1"/>
                          </a:solidFill>
                        </a:rPr>
                        <a:t> здійснюється кафедральними адміністраторами модуля Вибіркові дисципліни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baseline="0" dirty="0" smtClean="0">
                          <a:solidFill>
                            <a:schemeClr val="tx1"/>
                          </a:solidFill>
                        </a:rPr>
                        <a:t>Фіксація результатів вибору дисциплін здійснюється в системі Електронний </a:t>
                      </a:r>
                      <a:r>
                        <a:rPr lang="uk-UA" sz="2800" b="0" baseline="0" dirty="0" err="1" smtClean="0">
                          <a:solidFill>
                            <a:schemeClr val="tx1"/>
                          </a:solidFill>
                        </a:rPr>
                        <a:t>кампус</a:t>
                      </a:r>
                      <a:endParaRPr lang="uk-UA" sz="2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baseline="0" dirty="0" smtClean="0">
                          <a:solidFill>
                            <a:schemeClr val="tx1"/>
                          </a:solidFill>
                        </a:rPr>
                        <a:t>Уточнено процедуру вибору дисциплін через модуль «Вибіркові дисципліни» системи Електронний </a:t>
                      </a:r>
                      <a:r>
                        <a:rPr lang="uk-UA" sz="2800" b="0" baseline="0" dirty="0" err="1" smtClean="0">
                          <a:solidFill>
                            <a:schemeClr val="tx1"/>
                          </a:solidFill>
                        </a:rPr>
                        <a:t>кампус</a:t>
                      </a:r>
                      <a:r>
                        <a:rPr lang="uk-UA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Уточнено</a:t>
                      </a:r>
                      <a:r>
                        <a:rPr lang="uk-UA" sz="2800" b="0" baseline="0" dirty="0" smtClean="0">
                          <a:solidFill>
                            <a:schemeClr val="tx1"/>
                          </a:solidFill>
                        </a:rPr>
                        <a:t> мінімальну чисельність навчальної групи для заочної та очної форм навчання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baseline="0" dirty="0" smtClean="0">
                          <a:solidFill>
                            <a:schemeClr val="tx1"/>
                          </a:solidFill>
                        </a:rPr>
                        <a:t>Зміна обраної дисципліни (за обґрунтуванням) допускається не пізніше ніж за два місяця до початку семестру в якому вивчається дисципліна</a:t>
                      </a:r>
                      <a:endParaRPr lang="uk-UA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7756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8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5A86F914-F043-46D4-97EB-1DA90EEC0223}"/>
              </a:ext>
            </a:extLst>
          </p:cNvPr>
          <p:cNvSpPr txBox="1">
            <a:spLocks/>
          </p:cNvSpPr>
          <p:nvPr/>
        </p:nvSpPr>
        <p:spPr>
          <a:xfrm>
            <a:off x="1359248" y="33189"/>
            <a:ext cx="12982672" cy="169168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3600" b="1" dirty="0">
                <a:solidFill>
                  <a:schemeClr val="bg1"/>
                </a:solidFill>
              </a:rPr>
              <a:t>Положення про екзаменаційну комісію та атестацію здобувачів вищої освіти в КПІ ім. Ігоря Сікорського</a:t>
            </a:r>
          </a:p>
        </p:txBody>
      </p:sp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66244"/>
              </p:ext>
            </p:extLst>
          </p:nvPr>
        </p:nvGraphicFramePr>
        <p:xfrm>
          <a:off x="17028" y="1724871"/>
          <a:ext cx="1623897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486">
                  <a:extLst>
                    <a:ext uri="{9D8B030D-6E8A-4147-A177-3AD203B41FA5}">
                      <a16:colId xmlns="" xmlns:a16="http://schemas.microsoft.com/office/drawing/2014/main" val="4196865944"/>
                    </a:ext>
                  </a:extLst>
                </a:gridCol>
                <a:gridCol w="8119486">
                  <a:extLst>
                    <a:ext uri="{9D8B030D-6E8A-4147-A177-3AD203B41FA5}">
                      <a16:colId xmlns="" xmlns:a16="http://schemas.microsoft.com/office/drawing/2014/main" val="2618531079"/>
                    </a:ext>
                  </a:extLst>
                </a:gridCol>
              </a:tblGrid>
              <a:tr h="4372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Поточна</a:t>
                      </a:r>
                      <a:r>
                        <a:rPr lang="uk-UA" sz="2400" baseline="0" dirty="0" smtClean="0"/>
                        <a:t> редакція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Нова редакція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3902122"/>
                  </a:ext>
                </a:extLst>
              </a:tr>
              <a:tr h="3237105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Умови, за якими екзаменаційна комісія може прийняти  рішення про видачу диплома з відзнакою </a:t>
                      </a:r>
                    </a:p>
                    <a:p>
                      <a:pPr algn="ctr"/>
                      <a:r>
                        <a:rPr lang="uk-UA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здобувачу ступеня магістра:</a:t>
                      </a:r>
                    </a:p>
                    <a:p>
                      <a:pPr algn="l"/>
                      <a:r>
                        <a:rPr lang="uk-U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1) здобувач вищої освіти має оцінки «відмінно» з не менше 75% семестрових контролів, а з інших семестрових контролів – оцінки «дуже добре» та «добре»;</a:t>
                      </a:r>
                    </a:p>
                    <a:p>
                      <a:pPr algn="l"/>
                      <a:r>
                        <a:rPr lang="uk-U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2) здобувач вищої освіти склав атестаційні екзамени та/або захистив кваліфікаційну роботу з оцінкою «відмінно»;</a:t>
                      </a:r>
                    </a:p>
                    <a:p>
                      <a:pPr algn="l"/>
                      <a:r>
                        <a:rPr lang="uk-U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3) здобувач вищої освіти має не менше одного з досягнень:</a:t>
                      </a:r>
                    </a:p>
                    <a:p>
                      <a:pPr marL="355600" indent="0" algn="l"/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a.</a:t>
                      </a:r>
                      <a:r>
                        <a:rPr lang="uk-U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публікація у науковому фаховому виданні (</a:t>
                      </a:r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не нижче категорії «В»</a:t>
                      </a:r>
                      <a:r>
                        <a:rPr lang="uk-U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);</a:t>
                      </a:r>
                    </a:p>
                    <a:p>
                      <a:pPr marL="355600" indent="0" algn="l"/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b.</a:t>
                      </a:r>
                      <a:r>
                        <a:rPr lang="uk-U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отримання охоронного документу за результати виконання кваліфікаційної роботи;</a:t>
                      </a:r>
                    </a:p>
                    <a:p>
                      <a:pPr marL="355600" indent="0" algn="l"/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c.</a:t>
                      </a:r>
                      <a:r>
                        <a:rPr lang="uk-UA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участь у конкурсі стартапів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Sikorsky Challenge.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Умови, за якими екзаменаційна комісія може прийняти рішення про видачу диплома з відзнакою </a:t>
                      </a:r>
                    </a:p>
                    <a:p>
                      <a:pPr algn="ctr"/>
                      <a:r>
                        <a:rPr lang="uk-UA" sz="2400" b="1" dirty="0" smtClean="0"/>
                        <a:t>здобувачу ступеня магістра:</a:t>
                      </a:r>
                    </a:p>
                    <a:p>
                      <a:pPr algn="l"/>
                      <a:r>
                        <a:rPr lang="uk-UA" sz="2400" dirty="0" smtClean="0"/>
                        <a:t>1) здобувач вищої освіти має оцінки «відмінно» з не менше 75% семестрових контролів, а з інших семестрових контролів – оцінки «дуже добре» та «добре»;</a:t>
                      </a:r>
                    </a:p>
                    <a:p>
                      <a:pPr algn="l"/>
                      <a:r>
                        <a:rPr lang="uk-UA" sz="2400" dirty="0" smtClean="0"/>
                        <a:t>2) здобувач вищої освіти склав атестаційні екзамени та/або захистив кваліфікаційну роботу з оцінкою «відмінно»;</a:t>
                      </a:r>
                    </a:p>
                    <a:p>
                      <a:pPr algn="l"/>
                      <a:r>
                        <a:rPr lang="uk-UA" sz="2400" dirty="0" smtClean="0"/>
                        <a:t>3) здобувач вищої освіти має не менше одного з досягнень:</a:t>
                      </a:r>
                    </a:p>
                    <a:p>
                      <a:pPr marL="355600" indent="0" algn="l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a.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</a:rPr>
                        <a:t> публікація у науковому фаховому виданні </a:t>
                      </a:r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(не нижче категорії «Б»);</a:t>
                      </a:r>
                    </a:p>
                    <a:p>
                      <a:pPr marL="355600" indent="0" algn="l"/>
                      <a:r>
                        <a:rPr lang="en-US" sz="2400" dirty="0" smtClean="0"/>
                        <a:t>b.</a:t>
                      </a:r>
                      <a:r>
                        <a:rPr lang="uk-UA" sz="2400" dirty="0" smtClean="0"/>
                        <a:t> отримання охоронного документу за результати виконання кваліфікаційної роботи;</a:t>
                      </a:r>
                    </a:p>
                    <a:p>
                      <a:pPr marL="355600" indent="0" algn="l"/>
                      <a:r>
                        <a:rPr lang="en-US" sz="2400" dirty="0" smtClean="0"/>
                        <a:t>c.</a:t>
                      </a:r>
                      <a:r>
                        <a:rPr lang="uk-UA" sz="2400" dirty="0" smtClean="0"/>
                        <a:t> участь у конкурсі стартапів </a:t>
                      </a:r>
                      <a:r>
                        <a:rPr lang="en-US" sz="2400" dirty="0" smtClean="0"/>
                        <a:t>Sikorsky Challenge.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7756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2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5A86F914-F043-46D4-97EB-1DA90EEC0223}"/>
              </a:ext>
            </a:extLst>
          </p:cNvPr>
          <p:cNvSpPr txBox="1">
            <a:spLocks/>
          </p:cNvSpPr>
          <p:nvPr/>
        </p:nvSpPr>
        <p:spPr>
          <a:xfrm>
            <a:off x="1359248" y="33189"/>
            <a:ext cx="12982672" cy="169168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257171" indent="-25717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06" indent="-214311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40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35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31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27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2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18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14" indent="-171448" algn="l" defTabSz="68579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uk-UA" sz="3600" b="1" smtClean="0">
                <a:solidFill>
                  <a:schemeClr val="bg1"/>
                </a:solidFill>
              </a:rPr>
              <a:t>ПРОЄКТ РІШЕННЯ:</a:t>
            </a:r>
            <a:endParaRPr lang="uk-UA" sz="3600" b="1" dirty="0">
              <a:solidFill>
                <a:schemeClr val="bg1"/>
              </a:solidFill>
            </a:endParaRPr>
          </a:p>
        </p:txBody>
      </p:sp>
      <p:pic>
        <p:nvPicPr>
          <p:cNvPr id="15" name="Picture 8" descr="C:\Users\5\Desktop\ДООП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" t="2967" r="4155" b="2661"/>
          <a:stretch/>
        </p:blipFill>
        <p:spPr bwMode="auto">
          <a:xfrm>
            <a:off x="15106475" y="33189"/>
            <a:ext cx="1014413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9168" y="1979712"/>
            <a:ext cx="1512168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uk-UA" sz="4000" smtClean="0"/>
              <a:t>Рекомендувати Вченій раді затвердити зі </a:t>
            </a:r>
            <a:r>
              <a:rPr lang="uk-UA" sz="4000"/>
              <a:t>змінами: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4000"/>
              <a:t>Положення про розроблення, затвердження, моніторинг та перегляд освітніх програм КПІ ім. Ігоря Сікорського;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4000"/>
              <a:t>Положення про реалізацію права на вільний вибір навчальних дисциплін здобувачами вищої освіти КПІ ім. Ігоря Сікорського;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4000"/>
              <a:t>Положення про екзаменаційну комісію та атестацію здобувачів вищої освіти в КПІ ім. Ігоря Сікорського</a:t>
            </a:r>
            <a:r>
              <a:rPr lang="uk-UA" sz="4000" smtClean="0"/>
              <a:t>.</a:t>
            </a:r>
            <a:endParaRPr lang="uk-UA" sz="4000"/>
          </a:p>
        </p:txBody>
      </p:sp>
    </p:spTree>
    <p:extLst>
      <p:ext uri="{BB962C8B-B14F-4D97-AF65-F5344CB8AC3E}">
        <p14:creationId xmlns:p14="http://schemas.microsoft.com/office/powerpoint/2010/main" val="19912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14726</TotalTime>
  <Words>629</Words>
  <Application>Microsoft Office PowerPoint</Application>
  <PresentationFormat>Произвольный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 внесення змін  до деяких нормативних документів  з організації освітнього процесу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NMV KPI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Тетяна Желяскова</dc:creator>
  <cp:lastModifiedBy>Nadya</cp:lastModifiedBy>
  <cp:revision>209</cp:revision>
  <cp:lastPrinted>2021-02-04T14:53:42Z</cp:lastPrinted>
  <dcterms:created xsi:type="dcterms:W3CDTF">2020-04-02T08:27:30Z</dcterms:created>
  <dcterms:modified xsi:type="dcterms:W3CDTF">2021-03-16T10:14:44Z</dcterms:modified>
</cp:coreProperties>
</file>