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128AD6-D358-4003-9F74-7BF652F16981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3C31BC-B19E-4287-BD2E-9ACD8DA1A58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svita.kpi.ua/node/11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104" y="764704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Особливості внесення РНП до бази даних </a:t>
            </a:r>
            <a:r>
              <a:rPr lang="uk-UA" sz="3600" dirty="0" err="1" smtClean="0"/>
              <a:t>АСП</a:t>
            </a:r>
            <a:r>
              <a:rPr lang="uk-UA" sz="3600" dirty="0" smtClean="0"/>
              <a:t> НП</a:t>
            </a:r>
            <a:br>
              <a:rPr lang="uk-UA" sz="3600" dirty="0" smtClean="0"/>
            </a:br>
            <a:r>
              <a:rPr lang="uk-UA" sz="3600" dirty="0" smtClean="0"/>
              <a:t> на 2020\2021 навчальний рік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1640" y="5229200"/>
            <a:ext cx="6400800" cy="10081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sz="2400" dirty="0" smtClean="0"/>
              <a:t>Тетяна МАТОРИНА</a:t>
            </a:r>
          </a:p>
          <a:p>
            <a:pPr algn="r"/>
            <a:r>
              <a:rPr lang="uk-UA" sz="2400" dirty="0" smtClean="0"/>
              <a:t>ІОЦ забезпечення навчального процесу</a:t>
            </a:r>
          </a:p>
          <a:p>
            <a:pPr algn="r"/>
            <a:r>
              <a:rPr lang="uk-UA" sz="2400" dirty="0" smtClean="0"/>
              <a:t>Методична рада 30.04.2020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3424"/>
            <a:ext cx="8892480" cy="528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116632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Де завантажити програму?</a:t>
            </a:r>
            <a:br>
              <a:rPr lang="uk-UA" sz="2000" b="1" dirty="0" smtClean="0"/>
            </a:br>
            <a:r>
              <a:rPr lang="uk-UA" sz="2000" b="1" dirty="0" smtClean="0"/>
              <a:t>Сайт – </a:t>
            </a:r>
            <a:r>
              <a:rPr lang="en-US" sz="2000" b="1" dirty="0" smtClean="0">
                <a:solidFill>
                  <a:srgbClr val="C00000"/>
                </a:solidFill>
              </a:rPr>
              <a:t>ivc.kpi.ua 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				</a:t>
            </a:r>
            <a:r>
              <a:rPr lang="ru-RU" sz="2000" b="1" dirty="0" err="1" smtClean="0">
                <a:solidFill>
                  <a:schemeClr val="tx1"/>
                </a:solidFill>
              </a:rPr>
              <a:t>Куди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надсилати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запитання</a:t>
            </a:r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				</a:t>
            </a:r>
            <a:r>
              <a:rPr lang="ru-RU" sz="2000" b="1" dirty="0" err="1" smtClean="0">
                <a:solidFill>
                  <a:schemeClr val="tx1"/>
                </a:solidFill>
              </a:rPr>
              <a:t>Електронна</a:t>
            </a:r>
            <a:r>
              <a:rPr lang="ru-RU" sz="2000" b="1" dirty="0" smtClean="0">
                <a:solidFill>
                  <a:schemeClr val="tx1"/>
                </a:solidFill>
              </a:rPr>
              <a:t> адреса –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ivc@kpi.ua </a:t>
            </a:r>
            <a:endParaRPr lang="uk-U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548680"/>
            <a:ext cx="8352928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Підготовчі кроки: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Заповнення  і впорядкування довідників з розділів </a:t>
            </a:r>
            <a:r>
              <a:rPr lang="uk-UA" dirty="0" err="1" smtClean="0">
                <a:solidFill>
                  <a:schemeClr val="tx1"/>
                </a:solidFill>
              </a:rPr>
              <a:t>“Факультет”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“Кафедра”</a:t>
            </a:r>
            <a:r>
              <a:rPr lang="uk-UA" dirty="0" smtClean="0">
                <a:solidFill>
                  <a:schemeClr val="tx1"/>
                </a:solidFill>
              </a:rPr>
              <a:t>, Внесення груп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132856"/>
            <a:ext cx="8352928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Як </a:t>
            </a:r>
            <a:r>
              <a:rPr lang="ru-RU" b="1" dirty="0" err="1" smtClean="0">
                <a:solidFill>
                  <a:schemeClr val="tx1"/>
                </a:solidFill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куди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вводити</a:t>
            </a:r>
            <a:r>
              <a:rPr lang="ru-RU" b="1" dirty="0" smtClean="0">
                <a:solidFill>
                  <a:schemeClr val="tx1"/>
                </a:solidFill>
              </a:rPr>
              <a:t> РНП?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Внесення РНП для 1 курсу факультету для всіх груп однієї спеціальності – у вкладці </a:t>
            </a:r>
            <a:r>
              <a:rPr lang="uk-UA" dirty="0" err="1" smtClean="0">
                <a:solidFill>
                  <a:schemeClr val="tx1"/>
                </a:solidFill>
              </a:rPr>
              <a:t>”Факультет”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645024"/>
            <a:ext cx="8352928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Внесення РНП для 2,3,4 курсу </a:t>
            </a:r>
            <a:r>
              <a:rPr lang="uk-UA" dirty="0" err="1" smtClean="0">
                <a:solidFill>
                  <a:schemeClr val="tx1"/>
                </a:solidFill>
              </a:rPr>
              <a:t>бакалавріату</a:t>
            </a:r>
            <a:r>
              <a:rPr lang="uk-UA" dirty="0" smtClean="0">
                <a:solidFill>
                  <a:schemeClr val="tx1"/>
                </a:solidFill>
              </a:rPr>
              <a:t>, студентів прискореної форми навчання, магістерські та </a:t>
            </a:r>
            <a:r>
              <a:rPr lang="en-US" dirty="0" smtClean="0">
                <a:solidFill>
                  <a:schemeClr val="tx1"/>
                </a:solidFill>
              </a:rPr>
              <a:t>PhD</a:t>
            </a:r>
            <a:r>
              <a:rPr lang="uk-UA" dirty="0" smtClean="0">
                <a:solidFill>
                  <a:schemeClr val="tx1"/>
                </a:solidFill>
              </a:rPr>
              <a:t> – у вкладці </a:t>
            </a:r>
            <a:r>
              <a:rPr lang="uk-UA" dirty="0" err="1" smtClean="0">
                <a:solidFill>
                  <a:schemeClr val="tx1"/>
                </a:solidFill>
              </a:rPr>
              <a:t>”Кафедра”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157192"/>
            <a:ext cx="8352928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1, 2, 5 </a:t>
            </a:r>
            <a:r>
              <a:rPr lang="ru-RU" dirty="0" err="1" smtClean="0">
                <a:solidFill>
                  <a:schemeClr val="tx1"/>
                </a:solidFill>
              </a:rPr>
              <a:t>курси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вводити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Переліком</a:t>
            </a:r>
            <a:r>
              <a:rPr lang="ru-RU" dirty="0" smtClean="0">
                <a:solidFill>
                  <a:schemeClr val="tx1"/>
                </a:solidFill>
              </a:rPr>
              <a:t> 2020 року (в </a:t>
            </a:r>
            <a:r>
              <a:rPr lang="ru-RU" dirty="0" err="1" smtClean="0">
                <a:solidFill>
                  <a:schemeClr val="tx1"/>
                </a:solidFill>
              </a:rPr>
              <a:t>програмі</a:t>
            </a:r>
            <a:r>
              <a:rPr lang="ru-RU" dirty="0" smtClean="0">
                <a:solidFill>
                  <a:schemeClr val="tx1"/>
                </a:solidFill>
              </a:rPr>
              <a:t> *-20).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3, 4, 6 </a:t>
            </a:r>
            <a:r>
              <a:rPr lang="ru-RU" dirty="0" err="1" smtClean="0">
                <a:solidFill>
                  <a:schemeClr val="tx1"/>
                </a:solidFill>
              </a:rPr>
              <a:t>курси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 err="1" smtClean="0">
                <a:solidFill>
                  <a:schemeClr val="tx1"/>
                </a:solidFill>
              </a:rPr>
              <a:t>Переліком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2018 року (в </a:t>
            </a:r>
            <a:r>
              <a:rPr lang="ru-RU" dirty="0" err="1" smtClean="0">
                <a:solidFill>
                  <a:schemeClr val="tx1"/>
                </a:solidFill>
              </a:rPr>
              <a:t>програмі</a:t>
            </a:r>
            <a:r>
              <a:rPr lang="ru-RU" dirty="0" smtClean="0">
                <a:solidFill>
                  <a:schemeClr val="tx1"/>
                </a:solidFill>
              </a:rPr>
              <a:t> *-18).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11960" y="321297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472514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116632"/>
            <a:ext cx="9144000" cy="6048672"/>
            <a:chOff x="0" y="116632"/>
            <a:chExt cx="9144000" cy="604867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51520" y="116632"/>
              <a:ext cx="8352928" cy="23762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>
                  <a:solidFill>
                    <a:schemeClr val="tx1"/>
                  </a:solidFill>
                </a:rPr>
                <a:t>Яким</a:t>
              </a:r>
              <a:r>
                <a:rPr lang="ru-RU" b="1" dirty="0">
                  <a:solidFill>
                    <a:schemeClr val="tx1"/>
                  </a:solidFill>
                </a:rPr>
                <a:t> чином </a:t>
              </a:r>
              <a:r>
                <a:rPr lang="ru-RU" b="1" dirty="0" err="1">
                  <a:solidFill>
                    <a:schemeClr val="tx1"/>
                  </a:solidFill>
                </a:rPr>
                <a:t>проставляти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кількість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студентів</a:t>
              </a:r>
              <a:r>
                <a:rPr lang="ru-RU" b="1" dirty="0">
                  <a:solidFill>
                    <a:schemeClr val="tx1"/>
                  </a:solidFill>
                </a:rPr>
                <a:t>, </a:t>
              </a:r>
              <a:r>
                <a:rPr lang="ru-RU" b="1" dirty="0" err="1">
                  <a:solidFill>
                    <a:schemeClr val="tx1"/>
                  </a:solidFill>
                </a:rPr>
                <a:t>які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обрали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дисципліну</a:t>
              </a:r>
              <a:r>
                <a:rPr lang="ru-RU" b="1" dirty="0">
                  <a:solidFill>
                    <a:schemeClr val="tx1"/>
                  </a:solidFill>
                </a:rPr>
                <a:t>?</a:t>
              </a:r>
              <a:r>
                <a:rPr lang="ru-RU" dirty="0" smtClean="0">
                  <a:solidFill>
                    <a:schemeClr val="tx1"/>
                  </a:solidFill>
                </a:rPr>
                <a:t/>
              </a:r>
              <a:br>
                <a:rPr lang="ru-RU" dirty="0" smtClean="0">
                  <a:solidFill>
                    <a:schemeClr val="tx1"/>
                  </a:solidFill>
                </a:rPr>
              </a:br>
              <a:r>
                <a:rPr lang="ru-RU" dirty="0" err="1">
                  <a:solidFill>
                    <a:schemeClr val="tx1"/>
                  </a:solidFill>
                </a:rPr>
                <a:t>Кількість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студентів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проставляється</a:t>
              </a:r>
              <a:r>
                <a:rPr lang="ru-RU" dirty="0">
                  <a:solidFill>
                    <a:schemeClr val="tx1"/>
                  </a:solidFill>
                </a:rPr>
                <a:t> у </a:t>
              </a:r>
              <a:r>
                <a:rPr lang="ru-RU" dirty="0" err="1">
                  <a:solidFill>
                    <a:schemeClr val="tx1"/>
                  </a:solidFill>
                </a:rPr>
                <a:t>вікні</a:t>
              </a:r>
              <a:r>
                <a:rPr lang="ru-RU" dirty="0">
                  <a:solidFill>
                    <a:schemeClr val="tx1"/>
                  </a:solidFill>
                </a:rPr>
                <a:t> "</a:t>
              </a:r>
              <a:r>
                <a:rPr lang="ru-RU" dirty="0" err="1">
                  <a:solidFill>
                    <a:schemeClr val="tx1"/>
                  </a:solidFill>
                </a:rPr>
                <a:t>Формування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робочого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навчального</a:t>
              </a:r>
              <a:r>
                <a:rPr lang="ru-RU" dirty="0">
                  <a:solidFill>
                    <a:schemeClr val="tx1"/>
                  </a:solidFill>
                </a:rPr>
                <a:t> плану", при </a:t>
              </a:r>
              <a:r>
                <a:rPr lang="ru-RU" dirty="0" err="1">
                  <a:solidFill>
                    <a:schemeClr val="tx1"/>
                  </a:solidFill>
                </a:rPr>
                <a:t>додаванні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дисципліни</a:t>
              </a:r>
              <a:r>
                <a:rPr lang="ru-RU" dirty="0">
                  <a:solidFill>
                    <a:schemeClr val="tx1"/>
                  </a:solidFill>
                </a:rPr>
                <a:t>, </a:t>
              </a:r>
              <a:r>
                <a:rPr lang="ru-RU" dirty="0" err="1">
                  <a:solidFill>
                    <a:schemeClr val="tx1"/>
                  </a:solidFill>
                </a:rPr>
                <a:t>після</a:t>
              </a:r>
              <a:r>
                <a:rPr lang="ru-RU" dirty="0">
                  <a:solidFill>
                    <a:schemeClr val="tx1"/>
                  </a:solidFill>
                </a:rPr>
                <a:t> колонки “СРС” </a:t>
              </a:r>
              <a:r>
                <a:rPr lang="ru-RU" dirty="0" err="1">
                  <a:solidFill>
                    <a:schemeClr val="tx1"/>
                  </a:solidFill>
                </a:rPr>
                <a:t>є</a:t>
              </a:r>
              <a:r>
                <a:rPr lang="ru-RU" dirty="0">
                  <a:solidFill>
                    <a:schemeClr val="tx1"/>
                  </a:solidFill>
                </a:rPr>
                <a:t> колонка “</a:t>
              </a:r>
              <a:r>
                <a:rPr lang="ru-RU" dirty="0" err="1">
                  <a:solidFill>
                    <a:schemeClr val="tx1"/>
                  </a:solidFill>
                </a:rPr>
                <a:t>К.ст</a:t>
              </a:r>
              <a:r>
                <a:rPr lang="ru-RU" dirty="0">
                  <a:solidFill>
                    <a:schemeClr val="tx1"/>
                  </a:solidFill>
                </a:rPr>
                <a:t>”. У </a:t>
              </a:r>
              <a:r>
                <a:rPr lang="ru-RU" dirty="0" err="1">
                  <a:solidFill>
                    <a:schemeClr val="tx1"/>
                  </a:solidFill>
                </a:rPr>
                <a:t>цю</a:t>
              </a:r>
              <a:r>
                <a:rPr lang="ru-RU" dirty="0">
                  <a:solidFill>
                    <a:schemeClr val="tx1"/>
                  </a:solidFill>
                </a:rPr>
                <a:t> колонку </a:t>
              </a:r>
              <a:r>
                <a:rPr lang="ru-RU" dirty="0" err="1">
                  <a:solidFill>
                    <a:schemeClr val="tx1"/>
                  </a:solidFill>
                </a:rPr>
                <a:t>вводити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кількість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студентів</a:t>
              </a:r>
              <a:r>
                <a:rPr lang="ru-RU" dirty="0">
                  <a:solidFill>
                    <a:schemeClr val="tx1"/>
                  </a:solidFill>
                </a:rPr>
                <a:t>, </a:t>
              </a:r>
              <a:r>
                <a:rPr lang="ru-RU" dirty="0" err="1">
                  <a:solidFill>
                    <a:schemeClr val="tx1"/>
                  </a:solidFill>
                </a:rPr>
                <a:t>які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обрали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дану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дисципліну</a:t>
              </a:r>
              <a:r>
                <a:rPr lang="ru-RU" dirty="0">
                  <a:solidFill>
                    <a:schemeClr val="tx1"/>
                  </a:solidFill>
                </a:rPr>
                <a:t>. </a:t>
              </a:r>
              <a:r>
                <a:rPr lang="ru-RU" dirty="0" err="1">
                  <a:solidFill>
                    <a:schemeClr val="tx1"/>
                  </a:solidFill>
                </a:rPr>
                <a:t>Загальноуніверситетський</a:t>
              </a:r>
              <a:r>
                <a:rPr lang="ru-RU" dirty="0">
                  <a:solidFill>
                    <a:schemeClr val="tx1"/>
                  </a:solidFill>
                </a:rPr>
                <a:t> каталог </a:t>
              </a:r>
              <a:r>
                <a:rPr lang="ru-RU" dirty="0" err="1">
                  <a:solidFill>
                    <a:schemeClr val="tx1"/>
                  </a:solidFill>
                </a:rPr>
                <a:t>дисциплін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є</a:t>
              </a:r>
              <a:r>
                <a:rPr lang="ru-RU" dirty="0">
                  <a:solidFill>
                    <a:schemeClr val="tx1"/>
                  </a:solidFill>
                </a:rPr>
                <a:t> на </a:t>
              </a:r>
              <a:r>
                <a:rPr lang="ru-RU" dirty="0" err="1">
                  <a:solidFill>
                    <a:schemeClr val="tx1"/>
                  </a:solidFill>
                </a:rPr>
                <a:t>сайті</a:t>
              </a:r>
              <a:r>
                <a:rPr lang="ru-RU" dirty="0"/>
                <a:t> </a:t>
              </a:r>
              <a:r>
                <a:rPr lang="ru-RU" dirty="0">
                  <a:hlinkClick r:id="rId2"/>
                </a:rPr>
                <a:t>https://osvita.kpi.ua/node/118</a:t>
              </a:r>
              <a:r>
                <a:rPr lang="ru-RU" dirty="0"/>
                <a:t>. </a:t>
              </a:r>
              <a:endParaRPr lang="uk-UA" dirty="0">
                <a:solidFill>
                  <a:schemeClr val="tx1"/>
                </a:solidFill>
              </a:endParaRPr>
            </a:p>
          </p:txBody>
        </p:sp>
        <p:pic>
          <p:nvPicPr>
            <p:cNvPr id="3073" name="Рисунок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17032"/>
              <a:ext cx="8708309" cy="2376264"/>
            </a:xfrm>
            <a:prstGeom prst="rect">
              <a:avLst/>
            </a:prstGeom>
            <a:noFill/>
          </p:spPr>
        </p:pic>
        <p:sp>
          <p:nvSpPr>
            <p:cNvPr id="3074" name="Oval 2"/>
            <p:cNvSpPr>
              <a:spLocks noChangeArrowheads="1"/>
            </p:cNvSpPr>
            <p:nvPr/>
          </p:nvSpPr>
          <p:spPr bwMode="auto">
            <a:xfrm>
              <a:off x="6444208" y="5302151"/>
              <a:ext cx="546670" cy="863153"/>
            </a:xfrm>
            <a:prstGeom prst="ellipse">
              <a:avLst/>
            </a:prstGeom>
            <a:noFill/>
            <a:ln w="349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080120" y="3009146"/>
              <a:ext cx="752432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0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Заповнення кількості студентів </a:t>
              </a: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– колонка перед СРС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4572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uk-UA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207645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163379"/>
            <a:ext cx="9144000" cy="6289957"/>
            <a:chOff x="0" y="163379"/>
            <a:chExt cx="9144000" cy="6289957"/>
          </a:xfrm>
        </p:grpSpPr>
        <p:grpSp>
          <p:nvGrpSpPr>
            <p:cNvPr id="2" name="Группа 10"/>
            <p:cNvGrpSpPr/>
            <p:nvPr/>
          </p:nvGrpSpPr>
          <p:grpSpPr>
            <a:xfrm>
              <a:off x="0" y="163379"/>
              <a:ext cx="8604448" cy="1681445"/>
              <a:chOff x="0" y="205715"/>
              <a:chExt cx="8604448" cy="2080151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251520" y="205715"/>
                <a:ext cx="8352928" cy="1800199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err="1" smtClean="0">
                    <a:solidFill>
                      <a:schemeClr val="tx1"/>
                    </a:solidFill>
                  </a:rPr>
                  <a:t>Якщо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кілька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вибіркових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дисциплін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в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циклі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наприклад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4,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кількість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кредитів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складаються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в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загальну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суму 2 + 2 + 2 + 2.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Щоб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не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складалися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ставимо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«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ліву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галочку». Таким чином,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прорахується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одна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дисципліна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але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в Кампус 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і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в АС Деканат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передадуться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 err="1" smtClean="0">
                    <a:solidFill>
                      <a:schemeClr val="tx1"/>
                    </a:solidFill>
                  </a:rPr>
                  <a:t>всі</a:t>
                </a:r>
                <a:endParaRPr lang="uk-UA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0" y="247785"/>
                <a:ext cx="184731" cy="418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uk-UA" sz="1600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0" y="1867034"/>
                <a:ext cx="184731" cy="418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9" name="Рисунок 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772817"/>
              <a:ext cx="8640960" cy="2448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410" name="Oval 2"/>
            <p:cNvSpPr>
              <a:spLocks noChangeArrowheads="1"/>
            </p:cNvSpPr>
            <p:nvPr/>
          </p:nvSpPr>
          <p:spPr bwMode="auto">
            <a:xfrm>
              <a:off x="0" y="2943672"/>
              <a:ext cx="4211960" cy="34131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1619672" y="4725144"/>
              <a:ext cx="5865708" cy="287910"/>
            </a:xfrm>
            <a:prstGeom prst="rect">
              <a:avLst/>
            </a:prstGeom>
            <a:solidFill>
              <a:srgbClr val="F8F9F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-17457" rIns="0" bIns="-17457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100" dirty="0">
                  <a:solidFill>
                    <a:srgbClr val="222222"/>
                  </a:solidFill>
                  <a:latin typeface="inherit"/>
                  <a:cs typeface="Arial" pitchFamily="34" charset="0"/>
                </a:rPr>
                <a:t>Д</a:t>
              </a:r>
              <a:r>
                <a:rPr kumimoji="0" lang="uk-UA" sz="2100" b="0" i="0" u="none" strike="noStrike" cap="none" normalizeH="0" baseline="0" dirty="0" smtClean="0">
                  <a:ln>
                    <a:noFill/>
                  </a:ln>
                  <a:solidFill>
                    <a:srgbClr val="222222"/>
                  </a:solidFill>
                  <a:effectLst/>
                  <a:latin typeface="inherit"/>
                  <a:cs typeface="Arial" pitchFamily="34" charset="0"/>
                </a:rPr>
                <a:t>рук вибіркових дисциплін і кількості студентів</a:t>
              </a:r>
              <a:r>
                <a:rPr kumimoji="0" lang="uk-UA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412" name="Рисунок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5" y="5301208"/>
              <a:ext cx="8712968" cy="864096"/>
            </a:xfrm>
            <a:prstGeom prst="rect">
              <a:avLst/>
            </a:prstGeom>
            <a:noFill/>
          </p:spPr>
        </p:pic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0" y="5229200"/>
              <a:ext cx="4716016" cy="122413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4572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uk-UA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0" y="10287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0" y="188640"/>
            <a:ext cx="8820472" cy="6552728"/>
            <a:chOff x="0" y="188640"/>
            <a:chExt cx="8820472" cy="6552728"/>
          </a:xfrm>
        </p:grpSpPr>
        <p:sp>
          <p:nvSpPr>
            <p:cNvPr id="18433" name="Rectangle 1"/>
            <p:cNvSpPr>
              <a:spLocks noChangeArrowheads="1"/>
            </p:cNvSpPr>
            <p:nvPr/>
          </p:nvSpPr>
          <p:spPr bwMode="auto">
            <a:xfrm>
              <a:off x="251520" y="188640"/>
              <a:ext cx="8460432" cy="287910"/>
            </a:xfrm>
            <a:prstGeom prst="rect">
              <a:avLst/>
            </a:prstGeom>
            <a:solidFill>
              <a:srgbClr val="F8F9F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-17457" rIns="0" bIns="-17457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100" b="0" i="0" u="none" strike="noStrike" cap="none" normalizeH="0" baseline="0" dirty="0" smtClean="0">
                  <a:ln>
                    <a:noFill/>
                  </a:ln>
                  <a:solidFill>
                    <a:srgbClr val="222222"/>
                  </a:solidFill>
                  <a:effectLst/>
                  <a:latin typeface="inherit"/>
                  <a:cs typeface="Arial" pitchFamily="34" charset="0"/>
                </a:rPr>
                <a:t>Для магістрів працює 5-й курс він же 1-й для введення груп</a:t>
              </a:r>
              <a:r>
                <a:rPr kumimoji="0" lang="uk-UA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" name="Рисунок 1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48680"/>
              <a:ext cx="7488832" cy="16243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434" name="Rectangle 2"/>
            <p:cNvSpPr>
              <a:spLocks noChangeArrowheads="1"/>
            </p:cNvSpPr>
            <p:nvPr/>
          </p:nvSpPr>
          <p:spPr bwMode="auto">
            <a:xfrm>
              <a:off x="0" y="2276872"/>
              <a:ext cx="88204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Англійська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: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кількість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студентів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вносимо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тільки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в один семестр, тому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що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програма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підсумовує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дисципліни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з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однією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назвою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в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різних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семестрах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і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студентів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теж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Рисунок 1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3429000"/>
              <a:ext cx="6624736" cy="33123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5868144" y="5085184"/>
              <a:ext cx="566737" cy="810196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252536" y="116632"/>
            <a:ext cx="9361040" cy="3240360"/>
            <a:chOff x="-396552" y="476672"/>
            <a:chExt cx="9361040" cy="3600400"/>
          </a:xfrm>
        </p:grpSpPr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216024" y="476672"/>
              <a:ext cx="8460432" cy="611076"/>
            </a:xfrm>
            <a:prstGeom prst="rect">
              <a:avLst/>
            </a:prstGeom>
            <a:solidFill>
              <a:srgbClr val="F8F9F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-17457" rIns="0" bIns="-17457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100" b="0" i="0" u="none" strike="noStrike" cap="none" normalizeH="0" baseline="0" dirty="0" smtClean="0">
                  <a:ln>
                    <a:noFill/>
                  </a:ln>
                  <a:solidFill>
                    <a:srgbClr val="222222"/>
                  </a:solidFill>
                  <a:effectLst/>
                  <a:latin typeface="inherit"/>
                  <a:cs typeface="Arial" pitchFamily="34" charset="0"/>
                </a:rPr>
                <a:t>Для однієї дисципліни, яка складається з 2-х модулів необхідно вносити однакову кількість студентів</a:t>
              </a:r>
              <a:r>
                <a:rPr kumimoji="0" lang="uk-UA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Рисунок 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8964488" cy="2448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458" name="Oval 2"/>
            <p:cNvSpPr>
              <a:spLocks noChangeArrowheads="1"/>
            </p:cNvSpPr>
            <p:nvPr/>
          </p:nvSpPr>
          <p:spPr bwMode="auto">
            <a:xfrm>
              <a:off x="-396552" y="1700808"/>
              <a:ext cx="4176464" cy="136815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11560" y="3501130"/>
            <a:ext cx="8100392" cy="3212854"/>
            <a:chOff x="611560" y="3501130"/>
            <a:chExt cx="8100392" cy="321285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611560" y="3501130"/>
              <a:ext cx="8100392" cy="287910"/>
            </a:xfrm>
            <a:prstGeom prst="rect">
              <a:avLst/>
            </a:prstGeom>
            <a:solidFill>
              <a:srgbClr val="F8F9F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-17457" rIns="0" bIns="-17457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100" b="0" i="0" u="none" strike="noStrike" cap="none" normalizeH="0" baseline="0" smtClean="0">
                  <a:ln>
                    <a:noFill/>
                  </a:ln>
                  <a:solidFill>
                    <a:srgbClr val="222222"/>
                  </a:solidFill>
                  <a:effectLst/>
                  <a:latin typeface="inherit"/>
                  <a:cs typeface="Arial" pitchFamily="34" charset="0"/>
                </a:rPr>
                <a:t>Щоб не складалися кредити ставимо «ліву галочку»</a:t>
              </a:r>
              <a:r>
                <a:rPr kumimoji="0" lang="uk-U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Рисунок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933056"/>
              <a:ext cx="7416824" cy="27809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755576" y="5373216"/>
              <a:ext cx="3384376" cy="432048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211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Особливості внесення РНП до бази даних АСП НП  на 2020\2021 навчальний рік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внесення РНП до бази даних АСП НП  на 2020\2021 навчальний рік</dc:title>
  <dc:creator>Танюшка</dc:creator>
  <cp:lastModifiedBy>Танюшка</cp:lastModifiedBy>
  <cp:revision>12</cp:revision>
  <dcterms:created xsi:type="dcterms:W3CDTF">2020-04-29T16:33:20Z</dcterms:created>
  <dcterms:modified xsi:type="dcterms:W3CDTF">2020-04-29T18:05:45Z</dcterms:modified>
</cp:coreProperties>
</file>