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2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1" r:id="rId13"/>
  </p:sldIdLst>
  <p:sldSz cx="16256000" cy="9144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96E"/>
    <a:srgbClr val="FF9900"/>
    <a:srgbClr val="006600"/>
    <a:srgbClr val="FFCC66"/>
    <a:srgbClr val="99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46" y="-11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840569"/>
            <a:ext cx="138176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64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3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366199"/>
            <a:ext cx="365760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1" y="366199"/>
            <a:ext cx="10701867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053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-40089" y="8444541"/>
            <a:ext cx="16296000" cy="699733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29" tIns="162529" rIns="162529" bIns="1625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54136" y="2737733"/>
            <a:ext cx="15147733" cy="2582400"/>
          </a:xfrm>
          <a:prstGeom prst="rect">
            <a:avLst/>
          </a:prstGeom>
          <a:noFill/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897" tIns="121897" rIns="121897" bIns="121897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Exo 2"/>
              <a:buNone/>
              <a:defRPr sz="64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15062149" y="8425638"/>
            <a:ext cx="975467" cy="699733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2pPr>
            <a:lvl3pPr lvl="2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3pPr>
            <a:lvl4pPr lvl="3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4pPr>
            <a:lvl5pPr lvl="4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5pPr>
            <a:lvl6pPr lvl="5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6pPr>
            <a:lvl7pPr lvl="6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7pPr>
            <a:lvl8pPr lvl="7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8pPr>
            <a:lvl9pPr lvl="8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Google Shape;18;p3"/>
          <p:cNvSpPr/>
          <p:nvPr/>
        </p:nvSpPr>
        <p:spPr>
          <a:xfrm>
            <a:off x="-40089" y="-21333"/>
            <a:ext cx="16296000" cy="1629333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29" tIns="162529" rIns="162529" bIns="1625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9" name="Google Shape;19;p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142940" y="74667"/>
            <a:ext cx="975465" cy="1416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39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83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112" y="5875867"/>
            <a:ext cx="138176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4112" y="3875631"/>
            <a:ext cx="138176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73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2133615"/>
            <a:ext cx="717973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63468" y="2133615"/>
            <a:ext cx="717973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46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807" y="2046817"/>
            <a:ext cx="718255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1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2" indent="0">
              <a:buNone/>
              <a:defRPr sz="1600" b="1"/>
            </a:lvl7pPr>
            <a:lvl8pPr marL="3200120" indent="0">
              <a:buNone/>
              <a:defRPr sz="1600" b="1"/>
            </a:lvl8pPr>
            <a:lvl9pPr marL="365727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12807" y="2899833"/>
            <a:ext cx="718255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257836" y="2046817"/>
            <a:ext cx="7185377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1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2" indent="0">
              <a:buNone/>
              <a:defRPr sz="1600" b="1"/>
            </a:lvl7pPr>
            <a:lvl8pPr marL="3200120" indent="0">
              <a:buNone/>
              <a:defRPr sz="1600" b="1"/>
            </a:lvl8pPr>
            <a:lvl9pPr marL="365727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257836" y="2899833"/>
            <a:ext cx="7185377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10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52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76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1" y="364067"/>
            <a:ext cx="5348112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5644" y="364081"/>
            <a:ext cx="908755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1" y="1913479"/>
            <a:ext cx="5348112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1" indent="0">
              <a:buNone/>
              <a:defRPr sz="900"/>
            </a:lvl5pPr>
            <a:lvl6pPr marL="2285802" indent="0">
              <a:buNone/>
              <a:defRPr sz="900"/>
            </a:lvl6pPr>
            <a:lvl7pPr marL="2742962" indent="0">
              <a:buNone/>
              <a:defRPr sz="900"/>
            </a:lvl7pPr>
            <a:lvl8pPr marL="3200120" indent="0">
              <a:buNone/>
              <a:defRPr sz="900"/>
            </a:lvl8pPr>
            <a:lvl9pPr marL="365727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23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289" y="6400814"/>
            <a:ext cx="97536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86289" y="817033"/>
            <a:ext cx="9753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20" indent="0">
              <a:buNone/>
              <a:defRPr sz="2400"/>
            </a:lvl3pPr>
            <a:lvl4pPr marL="1371480" indent="0">
              <a:buNone/>
              <a:defRPr sz="2000"/>
            </a:lvl4pPr>
            <a:lvl5pPr marL="1828641" indent="0">
              <a:buNone/>
              <a:defRPr sz="2000"/>
            </a:lvl5pPr>
            <a:lvl6pPr marL="2285802" indent="0">
              <a:buNone/>
              <a:defRPr sz="2000"/>
            </a:lvl6pPr>
            <a:lvl7pPr marL="2742962" indent="0">
              <a:buNone/>
              <a:defRPr sz="2000"/>
            </a:lvl7pPr>
            <a:lvl8pPr marL="3200120" indent="0">
              <a:buNone/>
              <a:defRPr sz="2000"/>
            </a:lvl8pPr>
            <a:lvl9pPr marL="365727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86289" y="7156464"/>
            <a:ext cx="97536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1" indent="0">
              <a:buNone/>
              <a:defRPr sz="900"/>
            </a:lvl5pPr>
            <a:lvl6pPr marL="2285802" indent="0">
              <a:buNone/>
              <a:defRPr sz="900"/>
            </a:lvl6pPr>
            <a:lvl7pPr marL="2742962" indent="0">
              <a:buNone/>
              <a:defRPr sz="900"/>
            </a:lvl7pPr>
            <a:lvl8pPr marL="3200120" indent="0">
              <a:buNone/>
              <a:defRPr sz="900"/>
            </a:lvl8pPr>
            <a:lvl9pPr marL="365727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65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800" y="2133615"/>
            <a:ext cx="146304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2801" y="8475148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53493-CD73-435E-BA4D-709E63E49720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554136" y="8475148"/>
            <a:ext cx="51477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50133" y="8475148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7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32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5" indent="-285728" algn="l" defTabSz="914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2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0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9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1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40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01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62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1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2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2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2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9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729" y="1863722"/>
            <a:ext cx="15147733" cy="5156550"/>
          </a:xfrm>
        </p:spPr>
        <p:txBody>
          <a:bodyPr/>
          <a:lstStyle/>
          <a:p>
            <a:r>
              <a:rPr lang="uk-UA" sz="4500"/>
              <a:t>Про ухвалення </a:t>
            </a:r>
            <a:r>
              <a:rPr lang="uk-UA" sz="4500" smtClean="0"/>
              <a:t/>
            </a:r>
            <a:br>
              <a:rPr lang="uk-UA" sz="4500" smtClean="0"/>
            </a:br>
            <a:r>
              <a:rPr lang="uk-UA" sz="4500" smtClean="0"/>
              <a:t>освітньо-професійних </a:t>
            </a:r>
            <a:r>
              <a:rPr lang="uk-UA" sz="4500"/>
              <a:t>програм </a:t>
            </a:r>
            <a:r>
              <a:rPr lang="uk-UA" sz="4500" smtClean="0"/>
              <a:t/>
            </a:r>
            <a:br>
              <a:rPr lang="uk-UA" sz="4500" smtClean="0"/>
            </a:br>
            <a:r>
              <a:rPr lang="uk-UA" sz="4500" smtClean="0"/>
              <a:t>першого </a:t>
            </a:r>
            <a:r>
              <a:rPr lang="uk-UA" sz="4500"/>
              <a:t>(бакалаврського), </a:t>
            </a:r>
            <a:r>
              <a:rPr lang="uk-UA" sz="4500" smtClean="0"/>
              <a:t/>
            </a:r>
            <a:br>
              <a:rPr lang="uk-UA" sz="4500" smtClean="0"/>
            </a:br>
            <a:r>
              <a:rPr lang="uk-UA" sz="4500" smtClean="0"/>
              <a:t>освітньо-професійних </a:t>
            </a:r>
            <a:br>
              <a:rPr lang="uk-UA" sz="4500" smtClean="0"/>
            </a:br>
            <a:r>
              <a:rPr lang="uk-UA" sz="4500" smtClean="0"/>
              <a:t>та </a:t>
            </a:r>
            <a:r>
              <a:rPr lang="uk-UA" sz="4500"/>
              <a:t>освітньо-наукових програм </a:t>
            </a:r>
            <a:r>
              <a:rPr lang="uk-UA" sz="4500" smtClean="0"/>
              <a:t/>
            </a:r>
            <a:br>
              <a:rPr lang="uk-UA" sz="4500" smtClean="0"/>
            </a:br>
            <a:r>
              <a:rPr lang="uk-UA" sz="4500" smtClean="0"/>
              <a:t>другого </a:t>
            </a:r>
            <a:r>
              <a:rPr lang="uk-UA" sz="4500"/>
              <a:t>(магістерського) </a:t>
            </a:r>
            <a:r>
              <a:rPr lang="uk-UA" sz="4500" smtClean="0"/>
              <a:t/>
            </a:r>
            <a:br>
              <a:rPr lang="uk-UA" sz="4500" smtClean="0"/>
            </a:br>
            <a:r>
              <a:rPr lang="uk-UA" sz="4500" smtClean="0"/>
              <a:t>рівнів </a:t>
            </a:r>
            <a:r>
              <a:rPr lang="uk-UA" sz="4500"/>
              <a:t>вищої освіти</a:t>
            </a:r>
            <a:endParaRPr lang="uk-UA" sz="4500" dirty="0"/>
          </a:p>
        </p:txBody>
      </p:sp>
      <p:pic>
        <p:nvPicPr>
          <p:cNvPr id="3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004256" y="47625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10519772" y="7374215"/>
            <a:ext cx="5498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tx2"/>
                </a:solidFill>
                <a:latin typeface="Exo 2"/>
              </a:rPr>
              <a:t>Доповідач</a:t>
            </a:r>
            <a:r>
              <a:rPr lang="uk-UA" sz="2000" b="1" smtClean="0">
                <a:solidFill>
                  <a:schemeClr val="tx2"/>
                </a:solidFill>
                <a:latin typeface="Exo 2"/>
              </a:rPr>
              <a:t>: </a:t>
            </a:r>
            <a:br>
              <a:rPr lang="uk-UA" sz="2000" b="1" smtClean="0">
                <a:solidFill>
                  <a:schemeClr val="tx2"/>
                </a:solidFill>
                <a:latin typeface="Exo 2"/>
              </a:rPr>
            </a:br>
            <a:r>
              <a:rPr lang="uk-UA" sz="2000" b="1" smtClean="0">
                <a:solidFill>
                  <a:schemeClr val="tx2"/>
                </a:solidFill>
                <a:latin typeface="Exo 2"/>
              </a:rPr>
              <a:t>Анатолій МЕЛЬНИЧЕНКО</a:t>
            </a:r>
            <a:endParaRPr lang="uk-UA" sz="2000" b="1" dirty="0">
              <a:solidFill>
                <a:schemeClr val="tx2"/>
              </a:solidFill>
              <a:latin typeface="Exo 2"/>
            </a:endParaRPr>
          </a:p>
        </p:txBody>
      </p:sp>
    </p:spTree>
    <p:extLst>
      <p:ext uri="{BB962C8B-B14F-4D97-AF65-F5344CB8AC3E}">
        <p14:creationId xmlns:p14="http://schemas.microsoft.com/office/powerpoint/2010/main" val="12369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044024"/>
              </p:ext>
            </p:extLst>
          </p:nvPr>
        </p:nvGraphicFramePr>
        <p:xfrm>
          <a:off x="0" y="1691680"/>
          <a:ext cx="16256000" cy="67003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216"/>
                <a:gridCol w="12025336"/>
                <a:gridCol w="1080120"/>
                <a:gridCol w="1080120"/>
                <a:gridCol w="99920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smtClean="0"/>
                        <a:t>Спец.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Назва ОП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Б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М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ОНП М</a:t>
                      </a:r>
                      <a:endParaRPr lang="uk-UA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Хімічні технології органічних речовин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Хімія і технологія органічних матеріалів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uk-UA" b="1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Біотехнології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Медична інженерія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Регенеративна та біофармацевтична інженерія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Акустичні електронні системи та технології обробки акустичної інформації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Електронні компоненти і системи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Електронні прилади та пристрої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Електронні системи мультимедіа та засоби Інтернету речей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Інженерія та програмування інфокомунікацій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Інтелектуальні технології мікросистемної радіоелектронної техніки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Інтелектуальні технології радіоелектронної техніки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Інформаційна та комунікаційна радіоінженерія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Інформаційно-комунікаційні технології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Інформаційно-обчислювальні засоби радіоелектронних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Радіозв'язок і оброблення сигналів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Радіосистемна інженерія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Ухвалення ОП бакалавра і магістра</a:t>
            </a:r>
            <a:endParaRPr lang="uk-U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2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908702"/>
              </p:ext>
            </p:extLst>
          </p:nvPr>
        </p:nvGraphicFramePr>
        <p:xfrm>
          <a:off x="0" y="1691680"/>
          <a:ext cx="16256000" cy="558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216"/>
                <a:gridCol w="12025336"/>
                <a:gridCol w="1080120"/>
                <a:gridCol w="1080120"/>
                <a:gridCol w="99920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smtClean="0"/>
                        <a:t>Спец.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Назва ОП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Б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М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ОНП М</a:t>
                      </a:r>
                      <a:endParaRPr lang="uk-UA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Радіотехнічні інформаційні технології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Радіотехнічні комп'ютеризовані системи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Системи та мережі електронних комунікацій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Спеціальні телекомунікаційні системи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Телекомунікаційні системи та мережі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Системи керування літальними апаратами та комплексами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Геоінженерія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Технології друкованих і електронних видань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Фізична терапія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Фізична терапія, ерготерапія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Міжнародні соціальні проекти та волонтерська діяльність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Адміністративний менеджмент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Електронне урядування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Публічне адміністрування та електронне урядування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Ухвалення ОП бакалавра і магістра</a:t>
            </a:r>
            <a:endParaRPr lang="uk-U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5A86F914-F043-46D4-97EB-1DA90EEC0223}"/>
              </a:ext>
            </a:extLst>
          </p:cNvPr>
          <p:cNvSpPr txBox="1">
            <a:spLocks/>
          </p:cNvSpPr>
          <p:nvPr/>
        </p:nvSpPr>
        <p:spPr>
          <a:xfrm>
            <a:off x="1617664" y="0"/>
            <a:ext cx="12529392" cy="169168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ПРОЄКТ РІШЕННЯ</a:t>
            </a:r>
            <a:endParaRPr lang="uk-UA" sz="4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9208" y="2267744"/>
            <a:ext cx="1399725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spcAft>
                <a:spcPts val="1800"/>
              </a:spcAft>
              <a:buAutoNum type="arabicPeriod"/>
            </a:pPr>
            <a:r>
              <a:rPr lang="uk-UA" sz="3600" dirty="0" smtClean="0"/>
              <a:t>Рекомендувати Вченій раді університету </a:t>
            </a:r>
            <a:r>
              <a:rPr lang="uk-UA" sz="3600" dirty="0"/>
              <a:t>затвердити 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освітньо-професійні програми першого (бакалаврського) рівня </a:t>
            </a:r>
            <a:r>
              <a:rPr lang="uk-UA" sz="3600" dirty="0"/>
              <a:t>вищої </a:t>
            </a:r>
            <a:r>
              <a:rPr lang="uk-UA" sz="3600" dirty="0" smtClean="0"/>
              <a:t>освіти, освітньо-професійні та </a:t>
            </a:r>
            <a:r>
              <a:rPr lang="uk-UA" sz="3600" dirty="0" err="1" smtClean="0"/>
              <a:t>освітньо</a:t>
            </a:r>
            <a:r>
              <a:rPr lang="uk-UA" sz="3600" dirty="0" smtClean="0"/>
              <a:t>-наукові програми другого (магістерського) рівня </a:t>
            </a:r>
            <a:r>
              <a:rPr lang="uk-UA" sz="3600" dirty="0"/>
              <a:t>вищої </a:t>
            </a:r>
            <a:r>
              <a:rPr lang="uk-UA" sz="3600" dirty="0" smtClean="0"/>
              <a:t>освіти.</a:t>
            </a:r>
          </a:p>
          <a:p>
            <a:pPr marL="533400" indent="-533400">
              <a:spcAft>
                <a:spcPts val="1800"/>
              </a:spcAft>
              <a:buAutoNum type="arabicPeriod"/>
            </a:pPr>
            <a:r>
              <a:rPr lang="uk-UA" sz="3600" dirty="0"/>
              <a:t>Деканам факультетів/директорам інститутів/завідувачам кафедр забезпечити підготовку здобувачів вищої освіти згідно затверджених освітніх </a:t>
            </a:r>
            <a:r>
              <a:rPr lang="uk-UA" sz="3600" dirty="0" smtClean="0"/>
              <a:t>програм.</a:t>
            </a:r>
            <a:endParaRPr lang="uk-UA" sz="3600" dirty="0"/>
          </a:p>
          <a:p>
            <a:pPr marL="533400" indent="-533400">
              <a:spcAft>
                <a:spcPts val="1800"/>
              </a:spcAft>
              <a:buAutoNum type="arabicPeriod"/>
            </a:pPr>
            <a:r>
              <a:rPr lang="uk-UA" sz="3600" dirty="0"/>
              <a:t>Головам </a:t>
            </a:r>
            <a:r>
              <a:rPr lang="uk-UA" sz="3600" dirty="0" err="1" smtClean="0"/>
              <a:t>НМКУ</a:t>
            </a:r>
            <a:r>
              <a:rPr lang="uk-UA" sz="3600" dirty="0" smtClean="0"/>
              <a:t>, </a:t>
            </a:r>
            <a:r>
              <a:rPr lang="uk-UA" sz="3600" dirty="0"/>
              <a:t>гарантам освітніх програм </a:t>
            </a:r>
            <a:r>
              <a:rPr lang="uk-UA" sz="3600" dirty="0" smtClean="0"/>
              <a:t>здійснювати </a:t>
            </a:r>
            <a:r>
              <a:rPr lang="uk-UA" sz="3600" dirty="0"/>
              <a:t>моніторинг виконання освітніх </a:t>
            </a:r>
            <a:r>
              <a:rPr lang="uk-UA" sz="3600" dirty="0" smtClean="0"/>
              <a:t>програм.</a:t>
            </a:r>
          </a:p>
        </p:txBody>
      </p:sp>
      <p:pic>
        <p:nvPicPr>
          <p:cNvPr id="8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7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3144" y="1835696"/>
            <a:ext cx="1540971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smtClean="0"/>
              <a:t>Усього рекомендовано до ухвалення: </a:t>
            </a:r>
            <a:br>
              <a:rPr lang="uk-UA" sz="4000" b="1" smtClean="0"/>
            </a:br>
            <a:r>
              <a:rPr lang="uk-UA" sz="5400" b="1" smtClean="0">
                <a:solidFill>
                  <a:schemeClr val="tx2"/>
                </a:solidFill>
              </a:rPr>
              <a:t>392</a:t>
            </a:r>
            <a:r>
              <a:rPr lang="uk-UA" sz="4800" b="1" smtClean="0"/>
              <a:t> освітніх програми</a:t>
            </a:r>
            <a:r>
              <a:rPr lang="uk-UA" sz="4000" b="1" smtClean="0"/>
              <a:t>, </a:t>
            </a:r>
            <a:br>
              <a:rPr lang="uk-UA" sz="4000" b="1" smtClean="0"/>
            </a:br>
            <a:r>
              <a:rPr lang="uk-UA" sz="4000" b="1" smtClean="0"/>
              <a:t>з них </a:t>
            </a:r>
            <a:r>
              <a:rPr lang="uk-UA" sz="4000" b="1" smtClean="0">
                <a:solidFill>
                  <a:schemeClr val="accent2"/>
                </a:solidFill>
              </a:rPr>
              <a:t>90</a:t>
            </a:r>
            <a:r>
              <a:rPr lang="uk-UA" sz="4000" b="1" smtClean="0"/>
              <a:t> – припинили набір </a:t>
            </a:r>
            <a:br>
              <a:rPr lang="uk-UA" sz="4000" b="1" smtClean="0"/>
            </a:br>
            <a:r>
              <a:rPr lang="uk-UA" sz="4000" b="1" smtClean="0"/>
              <a:t>і закінчують підготовку здобувачів</a:t>
            </a:r>
          </a:p>
          <a:p>
            <a:pPr algn="ctr"/>
            <a:endParaRPr lang="uk-UA" sz="4000" b="1" smtClean="0"/>
          </a:p>
          <a:p>
            <a:pPr algn="ctr"/>
            <a:endParaRPr lang="uk-UA" sz="4000" b="1" smtClean="0"/>
          </a:p>
          <a:p>
            <a:pPr algn="ctr"/>
            <a:r>
              <a:rPr lang="uk-UA" sz="4000" b="1" smtClean="0"/>
              <a:t>ОПП бакалавра – </a:t>
            </a:r>
            <a:r>
              <a:rPr lang="uk-UA" sz="4800" b="1" smtClean="0">
                <a:solidFill>
                  <a:schemeClr val="tx2"/>
                </a:solidFill>
              </a:rPr>
              <a:t>137</a:t>
            </a:r>
            <a:r>
              <a:rPr lang="uk-UA" sz="4000" b="1" smtClean="0"/>
              <a:t> (</a:t>
            </a:r>
            <a:r>
              <a:rPr lang="uk-UA" sz="4000" b="1" smtClean="0">
                <a:solidFill>
                  <a:schemeClr val="accent2"/>
                </a:solidFill>
              </a:rPr>
              <a:t>29</a:t>
            </a:r>
            <a:r>
              <a:rPr lang="uk-UA" sz="4000" b="1" smtClean="0"/>
              <a:t>)</a:t>
            </a:r>
          </a:p>
          <a:p>
            <a:pPr algn="ctr"/>
            <a:r>
              <a:rPr lang="uk-UA" sz="4000" b="1" smtClean="0"/>
              <a:t>ОПП магістра – </a:t>
            </a:r>
            <a:r>
              <a:rPr lang="uk-UA" sz="4800" b="1" smtClean="0">
                <a:solidFill>
                  <a:schemeClr val="tx2"/>
                </a:solidFill>
              </a:rPr>
              <a:t>140</a:t>
            </a:r>
            <a:r>
              <a:rPr lang="uk-UA" sz="4000" b="1" smtClean="0"/>
              <a:t> (</a:t>
            </a:r>
            <a:r>
              <a:rPr lang="uk-UA" sz="4000" b="1" smtClean="0">
                <a:solidFill>
                  <a:schemeClr val="accent2"/>
                </a:solidFill>
              </a:rPr>
              <a:t>30</a:t>
            </a:r>
            <a:r>
              <a:rPr lang="uk-UA" sz="4000" b="1" smtClean="0"/>
              <a:t>)</a:t>
            </a:r>
          </a:p>
          <a:p>
            <a:pPr algn="ctr"/>
            <a:r>
              <a:rPr lang="uk-UA" sz="4000" b="1" smtClean="0"/>
              <a:t>ОНП магістра – </a:t>
            </a:r>
            <a:r>
              <a:rPr lang="uk-UA" sz="4800" b="1" smtClean="0">
                <a:solidFill>
                  <a:schemeClr val="tx2"/>
                </a:solidFill>
              </a:rPr>
              <a:t>115</a:t>
            </a:r>
            <a:r>
              <a:rPr lang="uk-UA" sz="4000" b="1" smtClean="0"/>
              <a:t> (</a:t>
            </a:r>
            <a:r>
              <a:rPr lang="uk-UA" sz="4000" b="1" smtClean="0">
                <a:solidFill>
                  <a:schemeClr val="accent2"/>
                </a:solidFill>
              </a:rPr>
              <a:t>31</a:t>
            </a:r>
            <a:r>
              <a:rPr lang="uk-UA" sz="4000" b="1" smtClean="0"/>
              <a:t>)</a:t>
            </a:r>
            <a:endParaRPr lang="uk-UA" sz="4000" b="1"/>
          </a:p>
        </p:txBody>
      </p:sp>
      <p:sp>
        <p:nvSpPr>
          <p:cNvPr id="3" name="Стрелка вниз 2"/>
          <p:cNvSpPr/>
          <p:nvPr/>
        </p:nvSpPr>
        <p:spPr>
          <a:xfrm>
            <a:off x="7047880" y="4644008"/>
            <a:ext cx="2088232" cy="115967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Ухвалення ОП бакалавра і магістра</a:t>
            </a:r>
            <a:endParaRPr lang="uk-U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95285"/>
              </p:ext>
            </p:extLst>
          </p:nvPr>
        </p:nvGraphicFramePr>
        <p:xfrm>
          <a:off x="0" y="1691680"/>
          <a:ext cx="16256000" cy="670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216"/>
                <a:gridCol w="12025336"/>
                <a:gridCol w="1080120"/>
                <a:gridCol w="1080120"/>
                <a:gridCol w="99920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smtClean="0"/>
                        <a:t>Спец.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Назва ОП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Б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М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ОНП М</a:t>
                      </a:r>
                      <a:endParaRPr lang="uk-UA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023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Образотворче мистецтво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8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035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Германські мови та літератури (переклад включно), перша - англійська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8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035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Германські мови та літератури (переклад включно), перша - німецька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8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035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Романські мови та літератури (переклад включно), перша - французька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8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051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Економіка бізнес-підприємства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8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051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Економічна кібернетика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8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051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Міжнародна економіка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8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051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Управління персоналом та економіка праці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8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8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054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Врегулювання конфліктів та медіація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Видавнича справа та редагування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Реклама і зв'язки з громадськістю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Логістика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Медіаменеджмент та адміністрування у видавничо-поліграфічній галузі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і бізнес-адміністрування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інвестицій та інновацій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міжнародного бізнесу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Управління у сфері оборонно-промислового комплексу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Ухвалення ОП бакалавра і магістра</a:t>
            </a:r>
            <a:endParaRPr lang="uk-U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649250"/>
              </p:ext>
            </p:extLst>
          </p:nvPr>
        </p:nvGraphicFramePr>
        <p:xfrm>
          <a:off x="0" y="1691680"/>
          <a:ext cx="16256000" cy="670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216"/>
                <a:gridCol w="12025336"/>
                <a:gridCol w="1080120"/>
                <a:gridCol w="1080120"/>
                <a:gridCol w="99920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smtClean="0"/>
                        <a:t>Спец.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Назва ОП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Б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М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ОНП М</a:t>
                      </a:r>
                      <a:endParaRPr lang="uk-UA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Бізнес-аналітика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Промисловий маркетинг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081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Господарське та адміністративне право і процес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081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Інформаційне право та право інтелектуальної власності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081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Право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Екологічна безпека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Інженерна екологія та ресурсозбереження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Комп'ютерне моделювання фізичних процесів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Прикладна фізика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Математичні та комп'ютерні методи в моделюванні динамічних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Страхова та фінансова математика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Математичні методи криптографічного захисту інформації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Математичні методи моделювання, розпізнавання образів та безпеки даних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Математичні методи моделювання, розпізнавання образів та комп'ютерного зору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Наука про дані та математичне моделювання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Інженерія програмного забезпечення інтелектуальних кібер-фізичних систем і веб-технологій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Інженерія програмного забезпечення інформаційних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Ухвалення ОП бакалавра і магістра</a:t>
            </a:r>
            <a:endParaRPr lang="uk-U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320366"/>
              </p:ext>
            </p:extLst>
          </p:nvPr>
        </p:nvGraphicFramePr>
        <p:xfrm>
          <a:off x="0" y="1691680"/>
          <a:ext cx="16256000" cy="670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216"/>
                <a:gridCol w="12025336"/>
                <a:gridCol w="1080120"/>
                <a:gridCol w="1080120"/>
                <a:gridCol w="99920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smtClean="0"/>
                        <a:t>Спец.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Назва ОП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Б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М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ОНП М</a:t>
                      </a:r>
                      <a:endParaRPr lang="uk-UA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Інженерія програмного забезпечення комп'ютерних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Інженерія програмного забезпечення мультимедійних та інформаційно-пошукових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Інтелектуальний аналіз даних та геоінформатика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Інтелектуальні сервіс-орієнтовані розподілені обчислювання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Комп'ютерний моніторинг та геометричне моделювання процесів і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Комп'ютерні системи і технології спеціального зв'язку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Комп'ютерні технології в біології та медицині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Системи і методи штучного інтелекту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Комп'ютерні системи та мережі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Системне програмування та спеціалізовані комп'ютерні системи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Системний аналіз і управління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Системний аналіз фінансового ринку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Безпека державних інформаційних ресурсів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Системи технічного захисту інформації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Системи, технології та математичні методи кібербезпеки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Інтегровані інформаційні системи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Інформаційне забезпечення робототехнічних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Ухвалення ОП бакалавра і магістра</a:t>
            </a:r>
            <a:endParaRPr lang="uk-U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94246"/>
              </p:ext>
            </p:extLst>
          </p:nvPr>
        </p:nvGraphicFramePr>
        <p:xfrm>
          <a:off x="0" y="1691680"/>
          <a:ext cx="16256000" cy="670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216"/>
                <a:gridCol w="12025336"/>
                <a:gridCol w="1080120"/>
                <a:gridCol w="1080120"/>
                <a:gridCol w="99920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smtClean="0"/>
                        <a:t>Спец.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Назва ОП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Б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М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ОНП М</a:t>
                      </a:r>
                      <a:endParaRPr lang="uk-UA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Інформаційні управляючі системи та технології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Автоматизовані та роботизовані механічні системи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Динаміка і міцність машин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Інжиніринг паковань та пакувального обладнання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Інструментальні системи інженерного дизайну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Лазерна техніка та комп'ютеризовані процеси фізико-технічної обробки матеріалів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Прикладна механіка пластичності матеріалів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Технології виробництва літальних апаратів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Технології комп'ютерного конструювання верстатів, роботів та машин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Технології машинобудування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Технології та інжиніринг у зварюванні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Технологічні системи інженерії з'єднань і поверхонь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Штучний інтелект і робототехніка в машинобудуванні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Інжиніринг та комп'ютерне моделювання в матеріалознавстві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Металознавство та комп'ютерне моделювання процесів термічної обробки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Металофізичні процеси та їх комп'ютерне моделювання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Нанотехнології та комп'ютерний дизайн матеріалів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Ухвалення ОП бакалавра і магістра</a:t>
            </a:r>
            <a:endParaRPr lang="uk-U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22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150206"/>
              </p:ext>
            </p:extLst>
          </p:nvPr>
        </p:nvGraphicFramePr>
        <p:xfrm>
          <a:off x="0" y="1691680"/>
          <a:ext cx="16256000" cy="670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216"/>
                <a:gridCol w="12025336"/>
                <a:gridCol w="1080120"/>
                <a:gridCol w="1080120"/>
                <a:gridCol w="99920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smtClean="0"/>
                        <a:t>Спец.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Назва ОП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Б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М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ОНП М</a:t>
                      </a:r>
                      <a:endParaRPr lang="uk-UA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Інжиніринг обладнання виробництва полімерних та будівельних матеріалів і виробів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Інжиніринг та комп'ютерно-інтегровані технології проектування інноваційного галузевого обладнання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Комп'ютеризовані поліграфічні системи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Комп'ютерно-інтегровані технології проектування обладнання хімічної інженерії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Обладнання фармацевтичних та біотехнологічних виробництв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Інженерія авіаційних та ракетно-космічних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Літаки і вертольоти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Комп'ютеризовані процеси лиття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Спеціальна металургія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Електричні машини і апарати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Електричні системи і мережі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Електричні станції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Електромеханічні системи автоматизації, електропривод та електромобільність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Електромеханічні та мехатронні системи енергоємних виробництв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Електротехнічні пристрої та електротехнологічні комплекси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Енергетичний менеджмент та енергоефективні технології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Інжиніринг автоматизованих електротехнічних комплексів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Ухвалення ОП бакалавра і магістра</a:t>
            </a:r>
            <a:endParaRPr lang="uk-U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4254"/>
              </p:ext>
            </p:extLst>
          </p:nvPr>
        </p:nvGraphicFramePr>
        <p:xfrm>
          <a:off x="0" y="1691680"/>
          <a:ext cx="16256000" cy="670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216"/>
                <a:gridCol w="12025336"/>
                <a:gridCol w="1080120"/>
                <a:gridCol w="1080120"/>
                <a:gridCol w="99920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smtClean="0"/>
                        <a:t>Спец.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Назва ОП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Б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М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ОНП М</a:t>
                      </a:r>
                      <a:endParaRPr lang="uk-UA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Інжиніринг інтелектуальних електротехнічних та мехатронних комплексів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Нетрадиційні та відновлювані джерела енергії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Системи забезпечення споживачів електричною енергією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Управління, захист та автоматизація енергосистем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Інженерія і комп'ютерні технології теплоенергетичних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Атомні електричні станції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Фізичний захист та облік і контроль ядерних матеріалів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Енергетичний менеджмент та інжиніринг теплоенергетичних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Моделювання і комп'ютерні технології в теплофізиці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Промислова та муніципальна теплоенергетика і енергозбереження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Теплові електричні станції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Теплоенергетика та теплоенергетичні установки електростанцій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Автоматизація та комп'ютерно-інтегровані технології кібер-енергетичних систем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Комп'ютерно-інтегровані оптико-електронні системи та технології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Комп'ютерно-інтегровані системи та технології в приладобудуванні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Комп'ютерно-інтегровані сталі хімічні виробництва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Комп'ютерно-інтегровані технології виробництва приладів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Ухвалення ОП бакалавра і магістра</a:t>
            </a:r>
            <a:endParaRPr lang="uk-U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1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94718"/>
              </p:ext>
            </p:extLst>
          </p:nvPr>
        </p:nvGraphicFramePr>
        <p:xfrm>
          <a:off x="0" y="1691680"/>
          <a:ext cx="16256000" cy="670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216"/>
                <a:gridCol w="12025336"/>
                <a:gridCol w="1080120"/>
                <a:gridCol w="1080120"/>
                <a:gridCol w="999208"/>
              </a:tblGrid>
              <a:tr h="216024">
                <a:tc>
                  <a:txBody>
                    <a:bodyPr/>
                    <a:lstStyle/>
                    <a:p>
                      <a:r>
                        <a:rPr lang="uk-UA" sz="2000" smtClean="0"/>
                        <a:t>Спец.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Назва ОП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Б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ОПП М</a:t>
                      </a:r>
                      <a:endParaRPr lang="uk-U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smtClean="0"/>
                        <a:t>ОНП М</a:t>
                      </a:r>
                      <a:endParaRPr lang="uk-UA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Комп'ютерно-інтегровані технології проектування приладів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Комп'ютерно-інтегровані технології та системи навігації і керування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Роботизовані і автоматизовані системи неруйнівного контролю та діагностики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Технічні та програмні засоби автоматизації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Інформаційні вимірювальні технології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Інформаційні вимірювальні технології екологічної безпеки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Інформаційні вимірювальні технології та системи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Метрологія та вимірювальна техніка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Електронні мікро- і наносистеми та технології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Мікро- та наноелектроніка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Електрохімічні технології неорганічних і органічних матеріалів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Промислова екологія та ресурсоефективні чисті технології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Хімічні технології косметичних засобів та харчових добавок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Хімічні технології неорганічних і органічних зв'язуючих та композиційних матеріалів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Хімічні технології неорганічних керамічних матеріалів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Хімічні технології неорганічних речовин та водоочищення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Хімічні технології неорганічних, електродних матеріалів та водоочищення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uk-UA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uk-UA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FD85D33F-48AA-4CF4-A986-B1421B2A9444}"/>
              </a:ext>
            </a:extLst>
          </p:cNvPr>
          <p:cNvSpPr txBox="1">
            <a:spLocks/>
          </p:cNvSpPr>
          <p:nvPr/>
        </p:nvSpPr>
        <p:spPr>
          <a:xfrm>
            <a:off x="2084036" y="189379"/>
            <a:ext cx="12087933" cy="115212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4400" b="1" smtClean="0">
                <a:solidFill>
                  <a:schemeClr val="bg1"/>
                </a:solidFill>
              </a:rPr>
              <a:t>Ухвалення ОП бакалавра і магістра</a:t>
            </a:r>
            <a:endParaRPr lang="uk-U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14279</TotalTime>
  <Words>1424</Words>
  <Application>Microsoft Office PowerPoint</Application>
  <PresentationFormat>Произвольный</PresentationFormat>
  <Paragraphs>759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 ухвалення  освітньо-професійних програм  першого (бакалаврського),  освітньо-професійних  та освітньо-наукових програм  другого (магістерського)  рівнів вищої освіти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NMV KPI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Тетяна Желяскова</dc:creator>
  <cp:lastModifiedBy>Nadya</cp:lastModifiedBy>
  <cp:revision>211</cp:revision>
  <cp:lastPrinted>2021-02-04T14:53:42Z</cp:lastPrinted>
  <dcterms:created xsi:type="dcterms:W3CDTF">2020-04-02T08:27:30Z</dcterms:created>
  <dcterms:modified xsi:type="dcterms:W3CDTF">2021-02-25T13:38:41Z</dcterms:modified>
</cp:coreProperties>
</file>